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 id="2147483676" r:id="rId7"/>
  </p:sldMasterIdLst>
  <p:notesMasterIdLst>
    <p:notesMasterId r:id="rId32"/>
  </p:notesMasterIdLst>
  <p:handoutMasterIdLst>
    <p:handoutMasterId r:id="rId33"/>
  </p:handoutMasterIdLst>
  <p:sldIdLst>
    <p:sldId id="256" r:id="rId8"/>
    <p:sldId id="265" r:id="rId9"/>
    <p:sldId id="258" r:id="rId10"/>
    <p:sldId id="278" r:id="rId11"/>
    <p:sldId id="260" r:id="rId12"/>
    <p:sldId id="287" r:id="rId13"/>
    <p:sldId id="266" r:id="rId14"/>
    <p:sldId id="282" r:id="rId15"/>
    <p:sldId id="283" r:id="rId16"/>
    <p:sldId id="267" r:id="rId17"/>
    <p:sldId id="262" r:id="rId18"/>
    <p:sldId id="270" r:id="rId19"/>
    <p:sldId id="279" r:id="rId20"/>
    <p:sldId id="271" r:id="rId21"/>
    <p:sldId id="272" r:id="rId22"/>
    <p:sldId id="273" r:id="rId23"/>
    <p:sldId id="285" r:id="rId24"/>
    <p:sldId id="277" r:id="rId25"/>
    <p:sldId id="274" r:id="rId26"/>
    <p:sldId id="275" r:id="rId27"/>
    <p:sldId id="276" r:id="rId28"/>
    <p:sldId id="281" r:id="rId29"/>
    <p:sldId id="280"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Lueneburg" initials="KL" lastIdx="13" clrIdx="0">
    <p:extLst>
      <p:ext uri="{19B8F6BF-5375-455C-9EA6-DF929625EA0E}">
        <p15:presenceInfo xmlns:p15="http://schemas.microsoft.com/office/powerpoint/2012/main" userId="S-1-5-21-2106337540-871508649-1532313055-4027" providerId="AD"/>
      </p:ext>
    </p:extLst>
  </p:cmAuthor>
  <p:cmAuthor id="2" name="Adam Goede" initials="AG" lastIdx="8" clrIdx="1">
    <p:extLst>
      <p:ext uri="{19B8F6BF-5375-455C-9EA6-DF929625EA0E}">
        <p15:presenceInfo xmlns:p15="http://schemas.microsoft.com/office/powerpoint/2012/main" userId="S-1-5-21-2106337540-871508649-1532313055-29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49619-3AF6-44E7-9500-8C4F8030E32F}" v="63" dt="2018-06-05T09:45:35.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67"/>
    <p:restoredTop sz="81022" autoAdjust="0"/>
  </p:normalViewPr>
  <p:slideViewPr>
    <p:cSldViewPr snapToGrid="0" snapToObjects="1">
      <p:cViewPr varScale="1">
        <p:scale>
          <a:sx n="70" d="100"/>
          <a:sy n="70" d="100"/>
        </p:scale>
        <p:origin x="14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oede" userId="1adf03b5-6465-4170-a090-1a3f40b9196d" providerId="ADAL" clId="{03804EDB-A549-419F-A3F7-031D476058AB}"/>
    <pc:docChg chg="modSld">
      <pc:chgData name="Adam Goede" userId="1adf03b5-6465-4170-a090-1a3f40b9196d" providerId="ADAL" clId="{03804EDB-A549-419F-A3F7-031D476058AB}" dt="2018-05-22T14:14:29.379" v="0"/>
      <pc:docMkLst>
        <pc:docMk/>
      </pc:docMkLst>
      <pc:sldChg chg="delCm">
        <pc:chgData name="Adam Goede" userId="1adf03b5-6465-4170-a090-1a3f40b9196d" providerId="ADAL" clId="{03804EDB-A549-419F-A3F7-031D476058AB}" dt="2018-05-22T14:14:29.379" v="0"/>
        <pc:sldMkLst>
          <pc:docMk/>
          <pc:sldMk cId="3557373663" sldId="266"/>
        </pc:sldMkLst>
      </pc:sldChg>
    </pc:docChg>
  </pc:docChgLst>
  <pc:docChgLst>
    <pc:chgData name="Kurt Lueneburg" userId="87948e5c-bd4f-4158-bdcf-8ecabe171bdb" providerId="ADAL" clId="{19C49619-3AF6-44E7-9500-8C4F8030E32F}"/>
    <pc:docChg chg="modSld">
      <pc:chgData name="Kurt Lueneburg" userId="87948e5c-bd4f-4158-bdcf-8ecabe171bdb" providerId="ADAL" clId="{19C49619-3AF6-44E7-9500-8C4F8030E32F}" dt="2018-06-05T09:45:35.603" v="62" actId="20577"/>
      <pc:docMkLst>
        <pc:docMk/>
      </pc:docMkLst>
      <pc:sldChg chg="modNotesTx">
        <pc:chgData name="Kurt Lueneburg" userId="87948e5c-bd4f-4158-bdcf-8ecabe171bdb" providerId="ADAL" clId="{19C49619-3AF6-44E7-9500-8C4F8030E32F}" dt="2018-06-05T09:45:35.603" v="62" actId="20577"/>
        <pc:sldMkLst>
          <pc:docMk/>
          <pc:sldMk cId="1273791058" sldId="260"/>
        </pc:sldMkLst>
      </pc:sldChg>
      <pc:sldChg chg="modSp">
        <pc:chgData name="Kurt Lueneburg" userId="87948e5c-bd4f-4158-bdcf-8ecabe171bdb" providerId="ADAL" clId="{19C49619-3AF6-44E7-9500-8C4F8030E32F}" dt="2018-06-05T09:44:24.656" v="46" actId="20577"/>
        <pc:sldMkLst>
          <pc:docMk/>
          <pc:sldMk cId="3235901354" sldId="265"/>
        </pc:sldMkLst>
        <pc:spChg chg="mod">
          <ac:chgData name="Kurt Lueneburg" userId="87948e5c-bd4f-4158-bdcf-8ecabe171bdb" providerId="ADAL" clId="{19C49619-3AF6-44E7-9500-8C4F8030E32F}" dt="2018-06-05T09:44:24.656" v="46" actId="20577"/>
          <ac:spMkLst>
            <pc:docMk/>
            <pc:sldMk cId="3235901354" sldId="265"/>
            <ac:spMk id="5" creationId="{00000000-0000-0000-0000-000000000000}"/>
          </ac:spMkLst>
        </pc:spChg>
      </pc:sldChg>
    </pc:docChg>
  </pc:docChgLst>
  <pc:docChgLst>
    <pc:chgData name="Adam Goede" userId="1adf03b5-6465-4170-a090-1a3f40b9196d" providerId="ADAL" clId="{13FE31EC-38D5-400E-B6BB-8A504116A073}"/>
    <pc:docChg chg="addSld delSld modSld">
      <pc:chgData name="Adam Goede" userId="1adf03b5-6465-4170-a090-1a3f40b9196d" providerId="ADAL" clId="{13FE31EC-38D5-400E-B6BB-8A504116A073}" dt="2018-05-21T16:41:45.839" v="93" actId="2696"/>
      <pc:docMkLst>
        <pc:docMk/>
      </pc:docMkLst>
      <pc:sldChg chg="modSp">
        <pc:chgData name="Adam Goede" userId="1adf03b5-6465-4170-a090-1a3f40b9196d" providerId="ADAL" clId="{13FE31EC-38D5-400E-B6BB-8A504116A073}" dt="2018-05-21T16:33:24.885" v="14" actId="20577"/>
        <pc:sldMkLst>
          <pc:docMk/>
          <pc:sldMk cId="3235901354" sldId="265"/>
        </pc:sldMkLst>
        <pc:spChg chg="mod">
          <ac:chgData name="Adam Goede" userId="1adf03b5-6465-4170-a090-1a3f40b9196d" providerId="ADAL" clId="{13FE31EC-38D5-400E-B6BB-8A504116A073}" dt="2018-05-21T16:33:24.885" v="14" actId="20577"/>
          <ac:spMkLst>
            <pc:docMk/>
            <pc:sldMk cId="3235901354" sldId="265"/>
            <ac:spMk id="6" creationId="{00000000-0000-0000-0000-000000000000}"/>
          </ac:spMkLst>
        </pc:spChg>
      </pc:sldChg>
      <pc:sldChg chg="add">
        <pc:chgData name="Adam Goede" userId="1adf03b5-6465-4170-a090-1a3f40b9196d" providerId="ADAL" clId="{13FE31EC-38D5-400E-B6BB-8A504116A073}" dt="2018-05-21T16:41:37.775" v="92" actId="2696"/>
        <pc:sldMkLst>
          <pc:docMk/>
          <pc:sldMk cId="4024626756" sldId="270"/>
        </pc:sldMkLst>
      </pc:sldChg>
      <pc:sldChg chg="modSp modNotesTx">
        <pc:chgData name="Adam Goede" userId="1adf03b5-6465-4170-a090-1a3f40b9196d" providerId="ADAL" clId="{13FE31EC-38D5-400E-B6BB-8A504116A073}" dt="2018-05-21T16:39:46.839" v="91" actId="20577"/>
        <pc:sldMkLst>
          <pc:docMk/>
          <pc:sldMk cId="1857459239" sldId="287"/>
        </pc:sldMkLst>
        <pc:spChg chg="mod">
          <ac:chgData name="Adam Goede" userId="1adf03b5-6465-4170-a090-1a3f40b9196d" providerId="ADAL" clId="{13FE31EC-38D5-400E-B6BB-8A504116A073}" dt="2018-05-21T16:38:34.427" v="72" actId="20577"/>
          <ac:spMkLst>
            <pc:docMk/>
            <pc:sldMk cId="1857459239" sldId="287"/>
            <ac:spMk id="5"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wels365.sharepoint.com/sites/mcg/teamsite/Statistical%20Report/WELS%20Communicant%20Membership%202008-2017.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wels365.sharepoint.com/sites/mcg/teamsite/Statistical%20Report/Total%20Congregational%20Offering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wels365.sharepoint.com/sites/mcg/teamsite/Statistical%20Report/Synod%20Capital%20Indebtedness%202008-16.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https://wels365.sharepoint.com/sites/mcg/teamsite/Statistical%20Report/Congregation%20versus%20Individual%20Giving%20to%20WEL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WELS Communicant Members</a:t>
            </a:r>
          </a:p>
        </c:rich>
      </c:tx>
      <c:overlay val="0"/>
      <c:spPr>
        <a:noFill/>
        <a:ln>
          <a:noFill/>
        </a:ln>
        <a:effectLst/>
      </c:spPr>
    </c:title>
    <c:autoTitleDeleted val="0"/>
    <c:plotArea>
      <c:layout/>
      <c:barChart>
        <c:barDir val="col"/>
        <c:grouping val="clustered"/>
        <c:varyColors val="0"/>
        <c:ser>
          <c:idx val="1"/>
          <c:order val="0"/>
          <c:spPr>
            <a:solidFill>
              <a:srgbClr val="C00000"/>
            </a:solidFill>
            <a:ln>
              <a:noFill/>
            </a:ln>
            <a:effectLst/>
          </c:spPr>
          <c:invertIfNegative val="0"/>
          <c:cat>
            <c:numLit>
              <c:formatCode>General</c:formatCode>
              <c:ptCount val="10"/>
              <c:pt idx="0">
                <c:v>2008</c:v>
              </c:pt>
              <c:pt idx="1">
                <c:v>2009</c:v>
              </c:pt>
              <c:pt idx="2">
                <c:v>2010</c:v>
              </c:pt>
              <c:pt idx="3">
                <c:v>2011</c:v>
              </c:pt>
              <c:pt idx="4">
                <c:v>2012</c:v>
              </c:pt>
              <c:pt idx="5">
                <c:v>2013</c:v>
              </c:pt>
              <c:pt idx="6">
                <c:v>2014</c:v>
              </c:pt>
              <c:pt idx="7">
                <c:v>2015</c:v>
              </c:pt>
              <c:pt idx="8">
                <c:v>2016</c:v>
              </c:pt>
              <c:pt idx="9">
                <c:v>2017</c:v>
              </c:pt>
            </c:numLit>
          </c:cat>
          <c:val>
            <c:numRef>
              <c:f>'[WELS Communicant Membership 2008-2017.xls]Sheet1'!$B$2:$B$11</c:f>
              <c:numCache>
                <c:formatCode>#,##0</c:formatCode>
                <c:ptCount val="10"/>
                <c:pt idx="0">
                  <c:v>309116</c:v>
                </c:pt>
                <c:pt idx="1">
                  <c:v>308640</c:v>
                </c:pt>
                <c:pt idx="2">
                  <c:v>305558</c:v>
                </c:pt>
                <c:pt idx="3">
                  <c:v>303130</c:v>
                </c:pt>
                <c:pt idx="4">
                  <c:v>300665</c:v>
                </c:pt>
                <c:pt idx="5">
                  <c:v>298899</c:v>
                </c:pt>
                <c:pt idx="6">
                  <c:v>296080</c:v>
                </c:pt>
                <c:pt idx="7">
                  <c:v>293228</c:v>
                </c:pt>
                <c:pt idx="8">
                  <c:v>289863</c:v>
                </c:pt>
                <c:pt idx="9">
                  <c:v>286213</c:v>
                </c:pt>
              </c:numCache>
            </c:numRef>
          </c:val>
          <c:extLst>
            <c:ext xmlns:c16="http://schemas.microsoft.com/office/drawing/2014/chart" uri="{C3380CC4-5D6E-409C-BE32-E72D297353CC}">
              <c16:uniqueId val="{00000000-9862-40E4-8EE7-1D174ED51F33}"/>
            </c:ext>
          </c:extLst>
        </c:ser>
        <c:dLbls>
          <c:showLegendKey val="0"/>
          <c:showVal val="0"/>
          <c:showCatName val="0"/>
          <c:showSerName val="0"/>
          <c:showPercent val="0"/>
          <c:showBubbleSize val="0"/>
        </c:dLbls>
        <c:gapWidth val="219"/>
        <c:overlap val="-27"/>
        <c:axId val="509600112"/>
        <c:axId val="1"/>
      </c:barChart>
      <c:catAx>
        <c:axId val="50960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max val="31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vert="horz"/>
          <a:lstStyle/>
          <a:p>
            <a:pPr>
              <a:defRPr sz="900" b="0" i="0" u="none" strike="noStrike" baseline="0">
                <a:solidFill>
                  <a:srgbClr val="333333"/>
                </a:solidFill>
                <a:latin typeface="Calibri"/>
                <a:ea typeface="Calibri"/>
                <a:cs typeface="Calibri"/>
              </a:defRPr>
            </a:pPr>
            <a:endParaRPr lang="en-US"/>
          </a:p>
        </c:txPr>
        <c:crossAx val="50960011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Congregational Offerings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Lit>
              <c:formatCode>General</c:formatCode>
              <c:ptCount val="10"/>
              <c:pt idx="0">
                <c:v>2008</c:v>
              </c:pt>
              <c:pt idx="1">
                <c:v>2009</c:v>
              </c:pt>
              <c:pt idx="2">
                <c:v>2010</c:v>
              </c:pt>
              <c:pt idx="3">
                <c:v>2011</c:v>
              </c:pt>
              <c:pt idx="4">
                <c:v>2012</c:v>
              </c:pt>
              <c:pt idx="5">
                <c:v>2013</c:v>
              </c:pt>
              <c:pt idx="6">
                <c:v>2014</c:v>
              </c:pt>
              <c:pt idx="7">
                <c:v>2015</c:v>
              </c:pt>
              <c:pt idx="8">
                <c:v>2016</c:v>
              </c:pt>
              <c:pt idx="9">
                <c:v>2017</c:v>
              </c:pt>
            </c:numLit>
          </c:cat>
          <c:val>
            <c:numRef>
              <c:f>'[Total Congregational Offerings.xlsx]Sheet1'!$B$2:$B$11</c:f>
              <c:numCache>
                <c:formatCode>"$"#,##0</c:formatCode>
                <c:ptCount val="10"/>
                <c:pt idx="0">
                  <c:v>289786994</c:v>
                </c:pt>
                <c:pt idx="1">
                  <c:v>294107421</c:v>
                </c:pt>
                <c:pt idx="2">
                  <c:v>295836029</c:v>
                </c:pt>
                <c:pt idx="3">
                  <c:v>292630774</c:v>
                </c:pt>
                <c:pt idx="4">
                  <c:v>303476982</c:v>
                </c:pt>
                <c:pt idx="5">
                  <c:v>307631989</c:v>
                </c:pt>
                <c:pt idx="6">
                  <c:v>314450228</c:v>
                </c:pt>
                <c:pt idx="7">
                  <c:v>321192805</c:v>
                </c:pt>
                <c:pt idx="8">
                  <c:v>321685567</c:v>
                </c:pt>
                <c:pt idx="9">
                  <c:v>334161889</c:v>
                </c:pt>
              </c:numCache>
            </c:numRef>
          </c:val>
          <c:extLst>
            <c:ext xmlns:c16="http://schemas.microsoft.com/office/drawing/2014/chart" uri="{C3380CC4-5D6E-409C-BE32-E72D297353CC}">
              <c16:uniqueId val="{00000000-5B2D-42E5-944C-A3BA9C027C11}"/>
            </c:ext>
          </c:extLst>
        </c:ser>
        <c:dLbls>
          <c:showLegendKey val="0"/>
          <c:showVal val="0"/>
          <c:showCatName val="0"/>
          <c:showSerName val="0"/>
          <c:showPercent val="0"/>
          <c:showBubbleSize val="0"/>
        </c:dLbls>
        <c:gapWidth val="219"/>
        <c:overlap val="-27"/>
        <c:axId val="487730840"/>
        <c:axId val="487732152"/>
      </c:barChart>
      <c:catAx>
        <c:axId val="487730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732152"/>
        <c:crosses val="autoZero"/>
        <c:auto val="1"/>
        <c:lblAlgn val="ctr"/>
        <c:lblOffset val="100"/>
        <c:noMultiLvlLbl val="0"/>
      </c:catAx>
      <c:valAx>
        <c:axId val="4877321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730840"/>
        <c:crosses val="autoZero"/>
        <c:crossBetween val="between"/>
      </c:valAx>
      <c:spPr>
        <a:noFill/>
        <a:ln>
          <a:noFill/>
        </a:ln>
        <a:effectLst/>
      </c:spPr>
    </c:plotArea>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Synod Capital Indebtedness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Lit>
              <c:formatCode>General</c:formatCode>
              <c:ptCount val="10"/>
              <c:pt idx="0">
                <c:v>2008</c:v>
              </c:pt>
              <c:pt idx="1">
                <c:v>2009</c:v>
              </c:pt>
              <c:pt idx="2">
                <c:v>2010</c:v>
              </c:pt>
              <c:pt idx="3">
                <c:v>2011</c:v>
              </c:pt>
              <c:pt idx="4">
                <c:v>2012</c:v>
              </c:pt>
              <c:pt idx="5">
                <c:v>2013</c:v>
              </c:pt>
              <c:pt idx="6">
                <c:v>2014</c:v>
              </c:pt>
              <c:pt idx="7">
                <c:v>2015</c:v>
              </c:pt>
              <c:pt idx="8">
                <c:v>2016</c:v>
              </c:pt>
              <c:pt idx="9">
                <c:v>2017</c:v>
              </c:pt>
            </c:numLit>
          </c:cat>
          <c:val>
            <c:numRef>
              <c:f>'[Synod Capital Indebtedness 2008-16.xlsx]Sheet1'!$B$2:$B$11</c:f>
              <c:numCache>
                <c:formatCode>"$"#,##0</c:formatCode>
                <c:ptCount val="10"/>
                <c:pt idx="0">
                  <c:v>279386190</c:v>
                </c:pt>
                <c:pt idx="1">
                  <c:v>303647111</c:v>
                </c:pt>
                <c:pt idx="2">
                  <c:v>287070534</c:v>
                </c:pt>
                <c:pt idx="3">
                  <c:v>313823168</c:v>
                </c:pt>
                <c:pt idx="4">
                  <c:v>305155889</c:v>
                </c:pt>
                <c:pt idx="5">
                  <c:v>321603749</c:v>
                </c:pt>
                <c:pt idx="6">
                  <c:v>326522686</c:v>
                </c:pt>
                <c:pt idx="7">
                  <c:v>329973566</c:v>
                </c:pt>
                <c:pt idx="8">
                  <c:v>328358778</c:v>
                </c:pt>
                <c:pt idx="9">
                  <c:v>323167388</c:v>
                </c:pt>
              </c:numCache>
            </c:numRef>
          </c:val>
          <c:extLst>
            <c:ext xmlns:c16="http://schemas.microsoft.com/office/drawing/2014/chart" uri="{C3380CC4-5D6E-409C-BE32-E72D297353CC}">
              <c16:uniqueId val="{00000000-7415-435C-B27B-B72441C98D97}"/>
            </c:ext>
          </c:extLst>
        </c:ser>
        <c:dLbls>
          <c:showLegendKey val="0"/>
          <c:showVal val="0"/>
          <c:showCatName val="0"/>
          <c:showSerName val="0"/>
          <c:showPercent val="0"/>
          <c:showBubbleSize val="0"/>
        </c:dLbls>
        <c:gapWidth val="219"/>
        <c:overlap val="-27"/>
        <c:axId val="645616000"/>
        <c:axId val="645616328"/>
      </c:barChart>
      <c:catAx>
        <c:axId val="64561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616328"/>
        <c:crosses val="autoZero"/>
        <c:auto val="1"/>
        <c:lblAlgn val="ctr"/>
        <c:lblOffset val="100"/>
        <c:noMultiLvlLbl val="0"/>
      </c:catAx>
      <c:valAx>
        <c:axId val="6456163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616000"/>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accent3"/>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Gifts to WELS</a:t>
            </a:r>
          </a:p>
        </c:rich>
      </c:tx>
      <c:overlay val="0"/>
    </c:title>
    <c:autoTitleDeleted val="0"/>
    <c:plotArea>
      <c:layout/>
      <c:barChart>
        <c:barDir val="col"/>
        <c:grouping val="clustered"/>
        <c:varyColors val="0"/>
        <c:ser>
          <c:idx val="0"/>
          <c:order val="0"/>
          <c:invertIfNegative val="0"/>
          <c:cat>
            <c:numRef>
              <c:f>'[Congregation versus Individual Giving to WELS.xls]Data graph'!$A$1:$J$1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'[Congregation versus Individual Giving to WELS.xls]Data graph'!$A$1:$J$1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val>
          <c:extLst>
            <c:ext xmlns:c16="http://schemas.microsoft.com/office/drawing/2014/chart" uri="{C3380CC4-5D6E-409C-BE32-E72D297353CC}">
              <c16:uniqueId val="{00000000-3859-4AE3-A245-137865462E39}"/>
            </c:ext>
          </c:extLst>
        </c:ser>
        <c:ser>
          <c:idx val="1"/>
          <c:order val="1"/>
          <c:invertIfNegative val="0"/>
          <c:cat>
            <c:numRef>
              <c:f>'[Congregation versus Individual Giving to WELS.xls]Data graph'!$A$1:$J$1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'[Congregation versus Individual Giving to WELS.xls]Data graph'!$A$2:$J$2</c:f>
              <c:numCache>
                <c:formatCode>"$"#,##0</c:formatCode>
                <c:ptCount val="10"/>
                <c:pt idx="0">
                  <c:v>0</c:v>
                </c:pt>
                <c:pt idx="1">
                  <c:v>0</c:v>
                </c:pt>
                <c:pt idx="2">
                  <c:v>0</c:v>
                </c:pt>
                <c:pt idx="3" formatCode="&quot;$&quot;#,##0_);[Red]\(&quot;$&quot;#,##0\)">
                  <c:v>0</c:v>
                </c:pt>
                <c:pt idx="4">
                  <c:v>0</c:v>
                </c:pt>
                <c:pt idx="5" formatCode="&quot;$&quot;#,##0_);[Red]\(&quot;$&quot;#,##0\)">
                  <c:v>0</c:v>
                </c:pt>
                <c:pt idx="6" formatCode="&quot;$&quot;#,##0_);[Red]\(&quot;$&quot;#,##0\)">
                  <c:v>0</c:v>
                </c:pt>
                <c:pt idx="7" formatCode="&quot;$&quot;#,##0_);[Red]\(&quot;$&quot;#,##0\)">
                  <c:v>0</c:v>
                </c:pt>
                <c:pt idx="8" formatCode="&quot;$&quot;#,##0_);[Red]\(&quot;$&quot;#,##0\)">
                  <c:v>0</c:v>
                </c:pt>
                <c:pt idx="9" formatCode="&quot;$&quot;#,##0_);[Red]\(&quot;$&quot;#,##0\)">
                  <c:v>0</c:v>
                </c:pt>
              </c:numCache>
            </c:numRef>
          </c:val>
          <c:extLst>
            <c:ext xmlns:c16="http://schemas.microsoft.com/office/drawing/2014/chart" uri="{C3380CC4-5D6E-409C-BE32-E72D297353CC}">
              <c16:uniqueId val="{00000001-3859-4AE3-A245-137865462E39}"/>
            </c:ext>
          </c:extLst>
        </c:ser>
        <c:dLbls>
          <c:showLegendKey val="0"/>
          <c:showVal val="0"/>
          <c:showCatName val="0"/>
          <c:showSerName val="0"/>
          <c:showPercent val="0"/>
          <c:showBubbleSize val="0"/>
        </c:dLbls>
        <c:gapWidth val="150"/>
        <c:axId val="438011448"/>
        <c:axId val="1"/>
      </c:barChart>
      <c:barChart>
        <c:barDir val="col"/>
        <c:grouping val="stacked"/>
        <c:varyColors val="0"/>
        <c:ser>
          <c:idx val="2"/>
          <c:order val="2"/>
          <c:tx>
            <c:strRef>
              <c:f>'[Congregation versus Individual Giving to WELS.xls]Data graph'!$B$5:$B$6</c:f>
              <c:strCache>
                <c:ptCount val="1"/>
                <c:pt idx="0">
                  <c:v>CMO</c:v>
                </c:pt>
              </c:strCache>
            </c:strRef>
          </c:tx>
          <c:invertIfNegative val="0"/>
          <c:cat>
            <c:strRef>
              <c:f>'[Congregation versus Individual Giving to WELS.xls]Data graph'!$A$7:$A$34</c:f>
              <c:strCache>
                <c:ptCount val="28"/>
                <c:pt idx="0">
                  <c:v>A</c:v>
                </c:pt>
                <c:pt idx="1">
                  <c:v>B</c:v>
                </c:pt>
                <c:pt idx="3">
                  <c:v>C</c:v>
                </c:pt>
                <c:pt idx="4">
                  <c:v>D</c:v>
                </c:pt>
                <c:pt idx="6">
                  <c:v>E</c:v>
                </c:pt>
                <c:pt idx="7">
                  <c:v>F</c:v>
                </c:pt>
                <c:pt idx="9">
                  <c:v>G</c:v>
                </c:pt>
                <c:pt idx="10">
                  <c:v>H</c:v>
                </c:pt>
                <c:pt idx="12">
                  <c:v>I</c:v>
                </c:pt>
                <c:pt idx="13">
                  <c:v>J</c:v>
                </c:pt>
                <c:pt idx="15">
                  <c:v>K</c:v>
                </c:pt>
                <c:pt idx="16">
                  <c:v>L</c:v>
                </c:pt>
                <c:pt idx="18">
                  <c:v>M</c:v>
                </c:pt>
                <c:pt idx="19">
                  <c:v>N</c:v>
                </c:pt>
                <c:pt idx="21">
                  <c:v>O</c:v>
                </c:pt>
                <c:pt idx="22">
                  <c:v>P</c:v>
                </c:pt>
                <c:pt idx="24">
                  <c:v>Q</c:v>
                </c:pt>
                <c:pt idx="25">
                  <c:v>R</c:v>
                </c:pt>
                <c:pt idx="27">
                  <c:v>S</c:v>
                </c:pt>
              </c:strCache>
            </c:strRef>
          </c:cat>
          <c:val>
            <c:numRef>
              <c:f>'[Congregation versus Individual Giving to WELS.xls]Data graph'!$B$7:$B$34</c:f>
              <c:numCache>
                <c:formatCode>General</c:formatCode>
                <c:ptCount val="28"/>
                <c:pt idx="0" formatCode="&quot;$&quot;#,##0">
                  <c:v>21781059</c:v>
                </c:pt>
                <c:pt idx="3" formatCode="&quot;$&quot;#,##0">
                  <c:v>21352208</c:v>
                </c:pt>
                <c:pt idx="6" formatCode="&quot;$&quot;#,##0">
                  <c:v>21092416</c:v>
                </c:pt>
                <c:pt idx="9" formatCode="&quot;$&quot;#,##0">
                  <c:v>20641756</c:v>
                </c:pt>
                <c:pt idx="12" formatCode="&quot;$&quot;#,##0">
                  <c:v>21328572</c:v>
                </c:pt>
                <c:pt idx="15" formatCode="&quot;$&quot;#,##0">
                  <c:v>21088628</c:v>
                </c:pt>
                <c:pt idx="18" formatCode="&quot;$&quot;#,##0">
                  <c:v>21394239</c:v>
                </c:pt>
                <c:pt idx="21" formatCode="&quot;$&quot;#,##0">
                  <c:v>21629334</c:v>
                </c:pt>
                <c:pt idx="24" formatCode="&quot;$&quot;#,##0">
                  <c:v>21183845</c:v>
                </c:pt>
                <c:pt idx="27" formatCode="&quot;$&quot;#,##0">
                  <c:v>21568997</c:v>
                </c:pt>
              </c:numCache>
            </c:numRef>
          </c:val>
          <c:extLst>
            <c:ext xmlns:c16="http://schemas.microsoft.com/office/drawing/2014/chart" uri="{C3380CC4-5D6E-409C-BE32-E72D297353CC}">
              <c16:uniqueId val="{00000002-3859-4AE3-A245-137865462E39}"/>
            </c:ext>
          </c:extLst>
        </c:ser>
        <c:ser>
          <c:idx val="3"/>
          <c:order val="3"/>
          <c:tx>
            <c:strRef>
              <c:f>'[Congregation versus Individual Giving to WELS.xls]Data graph'!$C$5:$C$6</c:f>
              <c:strCache>
                <c:ptCount val="1"/>
                <c:pt idx="0">
                  <c:v>Cong-Other</c:v>
                </c:pt>
              </c:strCache>
            </c:strRef>
          </c:tx>
          <c:invertIfNegative val="0"/>
          <c:cat>
            <c:strRef>
              <c:f>'[Congregation versus Individual Giving to WELS.xls]Data graph'!$A$7:$A$34</c:f>
              <c:strCache>
                <c:ptCount val="28"/>
                <c:pt idx="0">
                  <c:v>A</c:v>
                </c:pt>
                <c:pt idx="1">
                  <c:v>B</c:v>
                </c:pt>
                <c:pt idx="3">
                  <c:v>C</c:v>
                </c:pt>
                <c:pt idx="4">
                  <c:v>D</c:v>
                </c:pt>
                <c:pt idx="6">
                  <c:v>E</c:v>
                </c:pt>
                <c:pt idx="7">
                  <c:v>F</c:v>
                </c:pt>
                <c:pt idx="9">
                  <c:v>G</c:v>
                </c:pt>
                <c:pt idx="10">
                  <c:v>H</c:v>
                </c:pt>
                <c:pt idx="12">
                  <c:v>I</c:v>
                </c:pt>
                <c:pt idx="13">
                  <c:v>J</c:v>
                </c:pt>
                <c:pt idx="15">
                  <c:v>K</c:v>
                </c:pt>
                <c:pt idx="16">
                  <c:v>L</c:v>
                </c:pt>
                <c:pt idx="18">
                  <c:v>M</c:v>
                </c:pt>
                <c:pt idx="19">
                  <c:v>N</c:v>
                </c:pt>
                <c:pt idx="21">
                  <c:v>O</c:v>
                </c:pt>
                <c:pt idx="22">
                  <c:v>P</c:v>
                </c:pt>
                <c:pt idx="24">
                  <c:v>Q</c:v>
                </c:pt>
                <c:pt idx="25">
                  <c:v>R</c:v>
                </c:pt>
                <c:pt idx="27">
                  <c:v>S</c:v>
                </c:pt>
              </c:strCache>
            </c:strRef>
          </c:cat>
          <c:val>
            <c:numRef>
              <c:f>'[Congregation versus Individual Giving to WELS.xls]Data graph'!$C$7:$C$34</c:f>
              <c:numCache>
                <c:formatCode>General</c:formatCode>
                <c:ptCount val="28"/>
                <c:pt idx="0" formatCode="&quot;$&quot;#,##0">
                  <c:v>2503524</c:v>
                </c:pt>
                <c:pt idx="3" formatCode="&quot;$&quot;#,##0">
                  <c:v>4348148</c:v>
                </c:pt>
                <c:pt idx="6" formatCode="&quot;$&quot;#,##0">
                  <c:v>1975944</c:v>
                </c:pt>
                <c:pt idx="9" formatCode="&quot;$&quot;#,##0">
                  <c:v>1811181</c:v>
                </c:pt>
                <c:pt idx="12" formatCode="&quot;$&quot;#,##0">
                  <c:v>1605656</c:v>
                </c:pt>
                <c:pt idx="15" formatCode="&quot;$&quot;#,##0">
                  <c:v>1813714</c:v>
                </c:pt>
                <c:pt idx="18" formatCode="&quot;$&quot;#,##0">
                  <c:v>1866626</c:v>
                </c:pt>
                <c:pt idx="21" formatCode="&quot;$&quot;#,##0">
                  <c:v>2791047</c:v>
                </c:pt>
                <c:pt idx="24" formatCode="&quot;$&quot;#,##0">
                  <c:v>2778136</c:v>
                </c:pt>
                <c:pt idx="27" formatCode="&quot;$&quot;#,##0">
                  <c:v>2263376</c:v>
                </c:pt>
              </c:numCache>
            </c:numRef>
          </c:val>
          <c:extLst>
            <c:ext xmlns:c16="http://schemas.microsoft.com/office/drawing/2014/chart" uri="{C3380CC4-5D6E-409C-BE32-E72D297353CC}">
              <c16:uniqueId val="{00000003-3859-4AE3-A245-137865462E39}"/>
            </c:ext>
          </c:extLst>
        </c:ser>
        <c:ser>
          <c:idx val="4"/>
          <c:order val="4"/>
          <c:tx>
            <c:strRef>
              <c:f>'[Congregation versus Individual Giving to WELS.xls]Data graph'!$D$5:$D$6</c:f>
              <c:strCache>
                <c:ptCount val="1"/>
                <c:pt idx="0">
                  <c:v>Individuals</c:v>
                </c:pt>
              </c:strCache>
            </c:strRef>
          </c:tx>
          <c:invertIfNegative val="0"/>
          <c:cat>
            <c:strRef>
              <c:f>'[Congregation versus Individual Giving to WELS.xls]Data graph'!$A$7:$A$34</c:f>
              <c:strCache>
                <c:ptCount val="28"/>
                <c:pt idx="0">
                  <c:v>A</c:v>
                </c:pt>
                <c:pt idx="1">
                  <c:v>B</c:v>
                </c:pt>
                <c:pt idx="3">
                  <c:v>C</c:v>
                </c:pt>
                <c:pt idx="4">
                  <c:v>D</c:v>
                </c:pt>
                <c:pt idx="6">
                  <c:v>E</c:v>
                </c:pt>
                <c:pt idx="7">
                  <c:v>F</c:v>
                </c:pt>
                <c:pt idx="9">
                  <c:v>G</c:v>
                </c:pt>
                <c:pt idx="10">
                  <c:v>H</c:v>
                </c:pt>
                <c:pt idx="12">
                  <c:v>I</c:v>
                </c:pt>
                <c:pt idx="13">
                  <c:v>J</c:v>
                </c:pt>
                <c:pt idx="15">
                  <c:v>K</c:v>
                </c:pt>
                <c:pt idx="16">
                  <c:v>L</c:v>
                </c:pt>
                <c:pt idx="18">
                  <c:v>M</c:v>
                </c:pt>
                <c:pt idx="19">
                  <c:v>N</c:v>
                </c:pt>
                <c:pt idx="21">
                  <c:v>O</c:v>
                </c:pt>
                <c:pt idx="22">
                  <c:v>P</c:v>
                </c:pt>
                <c:pt idx="24">
                  <c:v>Q</c:v>
                </c:pt>
                <c:pt idx="25">
                  <c:v>R</c:v>
                </c:pt>
                <c:pt idx="27">
                  <c:v>S</c:v>
                </c:pt>
              </c:strCache>
            </c:strRef>
          </c:cat>
          <c:val>
            <c:numRef>
              <c:f>'[Congregation versus Individual Giving to WELS.xls]Data graph'!$D$7:$D$35</c:f>
              <c:numCache>
                <c:formatCode>"$"#,##0</c:formatCode>
                <c:ptCount val="29"/>
                <c:pt idx="1">
                  <c:v>31965634</c:v>
                </c:pt>
                <c:pt idx="4">
                  <c:v>22493781</c:v>
                </c:pt>
                <c:pt idx="7">
                  <c:v>20838373</c:v>
                </c:pt>
                <c:pt idx="10">
                  <c:v>20576679</c:v>
                </c:pt>
                <c:pt idx="13">
                  <c:v>24541405</c:v>
                </c:pt>
                <c:pt idx="16">
                  <c:v>24072413</c:v>
                </c:pt>
                <c:pt idx="19">
                  <c:v>24084719</c:v>
                </c:pt>
                <c:pt idx="22">
                  <c:v>24943650</c:v>
                </c:pt>
                <c:pt idx="25">
                  <c:v>21813016</c:v>
                </c:pt>
                <c:pt idx="28">
                  <c:v>21932473</c:v>
                </c:pt>
              </c:numCache>
            </c:numRef>
          </c:val>
          <c:extLst>
            <c:ext xmlns:c16="http://schemas.microsoft.com/office/drawing/2014/chart" uri="{C3380CC4-5D6E-409C-BE32-E72D297353CC}">
              <c16:uniqueId val="{00000004-3859-4AE3-A245-137865462E39}"/>
            </c:ext>
          </c:extLst>
        </c:ser>
        <c:dLbls>
          <c:showLegendKey val="0"/>
          <c:showVal val="0"/>
          <c:showCatName val="0"/>
          <c:showSerName val="0"/>
          <c:showPercent val="0"/>
          <c:showBubbleSize val="0"/>
        </c:dLbls>
        <c:gapWidth val="0"/>
        <c:overlap val="100"/>
        <c:axId val="3"/>
        <c:axId val="4"/>
      </c:barChart>
      <c:catAx>
        <c:axId val="438011448"/>
        <c:scaling>
          <c:orientation val="minMax"/>
        </c:scaling>
        <c:delete val="0"/>
        <c:axPos val="b"/>
        <c:numFmt formatCode="General" sourceLinked="1"/>
        <c:majorTickMark val="out"/>
        <c:minorTickMark val="none"/>
        <c:tickLblPos val="nextTo"/>
        <c:crossAx val="1"/>
        <c:crosses val="autoZero"/>
        <c:auto val="1"/>
        <c:lblAlgn val="ctr"/>
        <c:lblOffset val="100"/>
        <c:tickMarkSkip val="1"/>
        <c:noMultiLvlLbl val="0"/>
      </c:catAx>
      <c:valAx>
        <c:axId val="1"/>
        <c:scaling>
          <c:orientation val="minMax"/>
        </c:scaling>
        <c:delete val="0"/>
        <c:axPos val="l"/>
        <c:majorGridlines/>
        <c:numFmt formatCode="\$#,##0" sourceLinked="0"/>
        <c:majorTickMark val="out"/>
        <c:minorTickMark val="none"/>
        <c:tickLblPos val="nextTo"/>
        <c:crossAx val="438011448"/>
        <c:crosses val="autoZero"/>
        <c:crossBetween val="between"/>
      </c:valAx>
      <c:catAx>
        <c:axId val="3"/>
        <c:scaling>
          <c:orientation val="minMax"/>
        </c:scaling>
        <c:delete val="0"/>
        <c:axPos val="t"/>
        <c:numFmt formatCode="General" sourceLinked="1"/>
        <c:majorTickMark val="none"/>
        <c:minorTickMark val="none"/>
        <c:tickLblPos val="none"/>
        <c:crossAx val="4"/>
        <c:crosses val="max"/>
        <c:auto val="1"/>
        <c:lblAlgn val="ctr"/>
        <c:lblOffset val="100"/>
        <c:noMultiLvlLbl val="0"/>
      </c:catAx>
      <c:valAx>
        <c:axId val="4"/>
        <c:scaling>
          <c:orientation val="minMax"/>
        </c:scaling>
        <c:delete val="1"/>
        <c:axPos val="r"/>
        <c:numFmt formatCode="&quot;$&quot;#,##0" sourceLinked="1"/>
        <c:majorTickMark val="out"/>
        <c:minorTickMark val="none"/>
        <c:tickLblPos val="nextTo"/>
        <c:crossAx val="3"/>
        <c:crosses val="max"/>
        <c:crossBetween val="between"/>
      </c:valAx>
    </c:plotArea>
    <c:legend>
      <c:legendPos val="r"/>
      <c:legendEntry>
        <c:idx val="0"/>
        <c:delete val="1"/>
      </c:legendEntry>
      <c:legendEntry>
        <c:idx val="1"/>
        <c:delete val="1"/>
      </c:legendEntry>
      <c:overlay val="0"/>
    </c:legend>
    <c:plotVisOnly val="1"/>
    <c:dispBlanksAs val="gap"/>
    <c:showDLblsOverMax val="0"/>
  </c:chart>
  <c:spPr>
    <a:ln>
      <a:solidFill>
        <a:schemeClr val="accent3"/>
      </a:solid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F19C1D-FD57-446B-86ED-D20255888051}" type="datetimeFigureOut">
              <a:rPr lang="en-US" smtClean="0"/>
              <a:t>6/5/2018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34EC31-CFD6-4D5B-86CC-D383564C45DE}" type="slidenum">
              <a:rPr lang="en-US" smtClean="0"/>
              <a:t>‹#›</a:t>
            </a:fld>
            <a:endParaRPr lang="en-US"/>
          </a:p>
        </p:txBody>
      </p:sp>
    </p:spTree>
    <p:extLst>
      <p:ext uri="{BB962C8B-B14F-4D97-AF65-F5344CB8AC3E}">
        <p14:creationId xmlns:p14="http://schemas.microsoft.com/office/powerpoint/2010/main" val="3968127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6/5/2018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193455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these resources that are designed to keep</a:t>
            </a:r>
            <a:r>
              <a:rPr lang="en-US" baseline="0" dirty="0"/>
              <a:t> you and others </a:t>
            </a:r>
            <a:r>
              <a:rPr lang="en-US" dirty="0"/>
              <a:t>informed</a:t>
            </a:r>
            <a:r>
              <a:rPr lang="en-US" baseline="0" dirty="0"/>
              <a:t> about how CMO and unrestricted IMO are being used to further Christ’s kingdom.</a:t>
            </a:r>
            <a:endParaRPr lang="en-US" dirty="0"/>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11</a:t>
            </a:fld>
            <a:endParaRPr lang="en-US"/>
          </a:p>
        </p:txBody>
      </p:sp>
    </p:spTree>
    <p:extLst>
      <p:ext uri="{BB962C8B-B14F-4D97-AF65-F5344CB8AC3E}">
        <p14:creationId xmlns:p14="http://schemas.microsoft.com/office/powerpoint/2010/main" val="421563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5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spouses and children God gives us are a precious heritage and gracious reward!</a:t>
            </a:r>
            <a:r>
              <a:rPr lang="en-US" baseline="0" dirty="0"/>
              <a:t> We honor our Lord by joyfully loving and serving our wives, and joyfully bringing our children to Jesus in baptism, training them to grow in the grace of our Lord Jesus Christ during their lives, and urging them to stay faithful to Christ even to the point of death. As we prepare to transition to heaven, we do well to prepare estate plans that allow us to testify to our faith, provide powers of attorney if we become incapacitated, and provide for our loved ones and the Savior’s work as we distribute the wealth he’s given us.</a:t>
            </a:r>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91240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real opportunity to</a:t>
            </a:r>
            <a:r>
              <a:rPr lang="en-US" baseline="0" dirty="0"/>
              <a:t> encourage free, confidential Christian estate planning through our MCG. Of every 10 Lutherans, 3 have a will of their own making. (The others die intestate and fall under the jurisdiction of their state’s laws.)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76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average, of every three Lutherans who have a will of their own making, only one leaves a gift to the Lord for his work. Clearly, there’s significant room for growth in this area. WELS MCG is well-suited to assist since we offer free, confidential counsel.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02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fiscal year 2017–18 (through March), WELS Christian giving counselors (12.52 full-time equivalents) conducted 2,420 free, confidential visits with God’s people and 244 presentations (Christian stewardship, Christian estate planning, or WELS Mission and Ministry) that helped facilitate $4.8 million in gifts received for WELS and $16.4 million in deferred expectancies for congregations, synod, and other WELS organizations.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is blessing our service to his people and him!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4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Numbers from WELS Statistical Reports. Individual offerings are offerings to WELS beyond those remitted by active congregations or their sub-organizations. These include gifts from individuals, foundations, closed congregations, etc. What amazing evidence of joyful generosity!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35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If you do not need the required minimum distributions that you receive from your IRA, consider directing those to WELS to save on taxes, then use the cash you would have given to charity for other needs. (There’s a $100,000 limit per IRA holder each year.)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709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feel privileged to provide biblical resources for stewardship encouragement. </a:t>
            </a:r>
            <a:r>
              <a:rPr lang="en-US" dirty="0"/>
              <a:t>For all of these resources go to Ministry</a:t>
            </a:r>
            <a:r>
              <a:rPr lang="en-US" baseline="0" dirty="0"/>
              <a:t> of Christian Giving’s resource center on wels.net</a:t>
            </a:r>
            <a:r>
              <a:rPr lang="en-US" dirty="0"/>
              <a:t>. To subscribe to </a:t>
            </a:r>
            <a:r>
              <a:rPr lang="en-US" i="1" dirty="0"/>
              <a:t>Encouraging Word</a:t>
            </a:r>
            <a:r>
              <a:rPr lang="en-US" dirty="0"/>
              <a:t> go to wels.net/subscribe.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2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a:t>
            </a:r>
            <a:r>
              <a:rPr lang="en-US" baseline="0" dirty="0"/>
              <a:t> was written by two MN District pastors, and is based on the WELS School of Stewardship materials (2008).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WELS Ministry of Christian Giving, WELS Discipleship, and Northwestern Publishing House worked together to prepare and send a survey to parish pastors in April to learn the needs of congregations related to teaching stewardship. The results of the survey will guide the planning of the next stewardship program in 2019.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29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consider that Jesus – God’s Son and the world’s Savior – is our Great Heritage (a heritage to treasure and share), we will look to him for pardon, power, and perseverance when it comes to growing in the grace of giving.</a:t>
            </a:r>
          </a:p>
          <a:p>
            <a:endParaRPr lang="en-US" dirty="0"/>
          </a:p>
          <a:p>
            <a:r>
              <a:rPr lang="en-US" dirty="0"/>
              <a:t>The heritage of Christ’s giving is one of joy regarding his status before God, his task, its fruit, and his victory.</a:t>
            </a:r>
          </a:p>
        </p:txBody>
      </p:sp>
      <p:sp>
        <p:nvSpPr>
          <p:cNvPr id="4" name="Slide Number Placeholder 3"/>
          <p:cNvSpPr>
            <a:spLocks noGrp="1"/>
          </p:cNvSpPr>
          <p:nvPr>
            <p:ph type="sldNum" sz="quarter" idx="10"/>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114598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congregational planned giving manual gives practical advice for regularly encouraging planned giving in your congregations and lists the free resources that are available to you. (It also explains how to set up a congregational endowment fund,</a:t>
            </a:r>
            <a:r>
              <a:rPr lang="en-US" baseline="0" dirty="0"/>
              <a:t> whether doing this quickly and easily through WELS Foundation or administering your own.)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1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025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grow in the grace of Christian giving, may the Holy Spirit enable us to rejoice in Jesus always to his glory, our good, and the benefit of souls around the world!</a:t>
            </a:r>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23</a:t>
            </a:fld>
            <a:endParaRPr lang="en-US"/>
          </a:p>
        </p:txBody>
      </p:sp>
    </p:spTree>
    <p:extLst>
      <p:ext uri="{BB962C8B-B14F-4D97-AF65-F5344CB8AC3E}">
        <p14:creationId xmlns:p14="http://schemas.microsoft.com/office/powerpoint/2010/main" val="1946347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a:t>
            </a:r>
            <a:r>
              <a:rPr lang="en-US" baseline="0" dirty="0"/>
              <a:t> today and your partnership in Christ’s kingdom. The grace of the Lord Jesus be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9F631A1C-7419-0243-906D-BDC1F643DC46}" type="slidenum">
              <a:rPr lang="en-US" smtClean="0"/>
              <a:t>24</a:t>
            </a:fld>
            <a:endParaRPr lang="en-US"/>
          </a:p>
        </p:txBody>
      </p:sp>
    </p:spTree>
    <p:extLst>
      <p:ext uri="{BB962C8B-B14F-4D97-AF65-F5344CB8AC3E}">
        <p14:creationId xmlns:p14="http://schemas.microsoft.com/office/powerpoint/2010/main" val="29855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heritage of Christian giving is joyfully thanking the Father for our blessed status and the privilege of living as his children of light – including the way we manage all that he’s given us.</a:t>
            </a:r>
          </a:p>
        </p:txBody>
      </p:sp>
      <p:sp>
        <p:nvSpPr>
          <p:cNvPr id="4" name="Slide Number Placeholder 3"/>
          <p:cNvSpPr>
            <a:spLocks noGrp="1"/>
          </p:cNvSpPr>
          <p:nvPr>
            <p:ph type="sldNum" sz="quarter" idx="10"/>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327057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cs typeface="Calibri"/>
              </a:rPr>
              <a:t>Note the fruit of those who rejoice in the Lord!</a:t>
            </a:r>
            <a:r>
              <a:rPr lang="en-US" sz="1200" kern="1200" baseline="0" dirty="0">
                <a:solidFill>
                  <a:schemeClr val="tx1"/>
                </a:solidFill>
                <a:effectLst/>
                <a:latin typeface="+mn-lt"/>
                <a:cs typeface="Calibri"/>
              </a:rPr>
              <a:t> </a:t>
            </a:r>
            <a:r>
              <a:rPr lang="en-US" sz="1200" kern="1200" dirty="0">
                <a:solidFill>
                  <a:schemeClr val="tx1"/>
                </a:solidFill>
                <a:effectLst/>
                <a:latin typeface="+mn-lt"/>
                <a:cs typeface="Calibri"/>
              </a:rPr>
              <a:t>A</a:t>
            </a:r>
            <a:r>
              <a:rPr lang="en-US" sz="1200" kern="1200" baseline="0" dirty="0">
                <a:solidFill>
                  <a:schemeClr val="tx1"/>
                </a:solidFill>
                <a:effectLst/>
                <a:latin typeface="+mn-lt"/>
                <a:cs typeface="Calibri"/>
              </a:rPr>
              <a:t>verage synodical w</a:t>
            </a:r>
            <a:r>
              <a:rPr lang="en-US" sz="1200" kern="1200" dirty="0">
                <a:solidFill>
                  <a:schemeClr val="tx1"/>
                </a:solidFill>
                <a:effectLst/>
                <a:latin typeface="+mn-lt"/>
                <a:cs typeface="Calibri"/>
              </a:rPr>
              <a:t>orship attendance and Bible class attendance in </a:t>
            </a:r>
            <a:r>
              <a:rPr lang="en-US" sz="1200" kern="1200">
                <a:solidFill>
                  <a:schemeClr val="tx1"/>
                </a:solidFill>
                <a:effectLst/>
                <a:latin typeface="+mn-lt"/>
                <a:cs typeface="Calibri"/>
              </a:rPr>
              <a:t>2017 held </a:t>
            </a:r>
            <a:r>
              <a:rPr lang="en-US" sz="1200" kern="1200" dirty="0">
                <a:solidFill>
                  <a:schemeClr val="tx1"/>
                </a:solidFill>
                <a:effectLst/>
                <a:latin typeface="+mn-lt"/>
                <a:cs typeface="Calibri"/>
              </a:rPr>
              <a:t>steady from 2016</a:t>
            </a:r>
            <a:r>
              <a:rPr lang="en-US" sz="1200" kern="1200" baseline="0" dirty="0">
                <a:solidFill>
                  <a:schemeClr val="tx1"/>
                </a:solidFill>
                <a:effectLst/>
                <a:latin typeface="+mn-lt"/>
                <a:cs typeface="Calibri"/>
              </a:rPr>
              <a:t>. Personal income to offerings stayed the same. Church offerings given as CMO is slightly down from 6.6% in 2016. (CMO + Other gifts to WELS = 7.1%.) There’s room to grow in all these areas; let’s ask our gracious Savior to increase our joy in his salvation!</a:t>
            </a:r>
            <a:endParaRPr lang="en-US" sz="1200" kern="1200" dirty="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2.5% income figure—based</a:t>
            </a:r>
            <a:r>
              <a:rPr lang="en-US" sz="1200" kern="1200" baseline="0" dirty="0">
                <a:solidFill>
                  <a:schemeClr val="tx1"/>
                </a:solidFill>
                <a:effectLst/>
                <a:latin typeface="+mn-lt"/>
                <a:ea typeface="+mn-ea"/>
                <a:cs typeface="+mn-cs"/>
              </a:rPr>
              <a:t> on WELS 2017 Statistical Report and the U.S. Dept. of Commerce Bureau of Economic Analysis (divided per communicant giving figure for synod by U.S. per capita income). </a:t>
            </a:r>
            <a:r>
              <a:rPr lang="en-US" sz="1200" kern="1200" dirty="0">
                <a:solidFill>
                  <a:schemeClr val="tx1"/>
                </a:solidFill>
                <a:effectLst/>
                <a:latin typeface="+mn-lt"/>
                <a:ea typeface="+mn-ea"/>
                <a:cs typeface="+mn-cs"/>
              </a:rPr>
              <a:t>6.5% CMO figure—based</a:t>
            </a:r>
            <a:r>
              <a:rPr lang="en-US" sz="1200" kern="1200" baseline="0" dirty="0">
                <a:solidFill>
                  <a:schemeClr val="tx1"/>
                </a:solidFill>
                <a:effectLst/>
                <a:latin typeface="+mn-lt"/>
                <a:ea typeface="+mn-ea"/>
                <a:cs typeface="+mn-cs"/>
              </a:rPr>
              <a:t> on figures from WELS 2017 Statistical Report.</a:t>
            </a:r>
            <a:endParaRPr lang="en-US" dirty="0"/>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2447768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truly grateful to our</a:t>
            </a:r>
            <a:r>
              <a:rPr lang="en-US" baseline="0" dirty="0"/>
              <a:t> heavenly Father for the wonderful thank offerings his congregations gave him in 2017 for his worldwide work through our church body--$21.4 million.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Western Wisconsin District in 2017 gave $3.47 million in offerings, 97.8 percent of the $3.55 million projected – an average per communicant of $68.48.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299748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evident that God’s people</a:t>
            </a:r>
            <a:r>
              <a:rPr lang="en-US" baseline="0" dirty="0"/>
              <a:t> </a:t>
            </a:r>
            <a:r>
              <a:rPr lang="en-US" dirty="0"/>
              <a:t>glorify</a:t>
            </a:r>
            <a:r>
              <a:rPr lang="en-US" baseline="0" dirty="0"/>
              <a:t> Jesus through their Congregation Mission Offerings. When we consider the gradual decline in our communicant population, we do well to praise our Savior for enabling his people to give as generously as they do. At the same time, let’s also recognize that our CMO aren’t keeping up with the approximately 3.5% annual increase in the cost of maintaining our present level of ministry. Let us ask God for his blessings of contentment, trust, and joy as we encourage growth in CMO and additional gifts from individuals.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24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30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3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setting CMO, we encourage</a:t>
            </a:r>
            <a:r>
              <a:rPr lang="en-US" baseline="0" dirty="0"/>
              <a:t> all our congregations to joyfully consider designating 10+percent of general offerings for CMO. The reason? Because you know the grace of our Lord Jesus Christ! Also, it’s the foundational source of synod support.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30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25057F-F58E-7844-8D4A-F8B1231BF12B}"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6/5/2018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6/5/2018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6/5/2018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6/5/2018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945221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931390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332244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1198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6/5/2018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6/5/2018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407232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6/5/2018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34164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6/5/2018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92660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890167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43537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975663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50120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6/5/2018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6/5/2018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6/5/2018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8" name="Picture 7">
            <a:extLst>
              <a:ext uri="{FF2B5EF4-FFF2-40B4-BE49-F238E27FC236}">
                <a16:creationId xmlns:a16="http://schemas.microsoft.com/office/drawing/2014/main" id="{37DA9C33-2ABC-431D-995A-8409A2DC2600}"/>
              </a:ext>
            </a:extLst>
          </p:cNvPr>
          <p:cNvPicPr>
            <a:picLocks noChangeAspect="1"/>
          </p:cNvPicPr>
          <p:nvPr userDrawn="1"/>
        </p:nvPicPr>
        <p:blipFill>
          <a:blip r:embed="rId5"/>
          <a:stretch>
            <a:fillRect/>
          </a:stretch>
        </p:blipFill>
        <p:spPr>
          <a:xfrm>
            <a:off x="0" y="0"/>
            <a:ext cx="12192000" cy="6857999"/>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6/5/2018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7" name="Picture 6">
            <a:extLst>
              <a:ext uri="{FF2B5EF4-FFF2-40B4-BE49-F238E27FC236}">
                <a16:creationId xmlns:a16="http://schemas.microsoft.com/office/drawing/2014/main" id="{91F26F16-A3DF-494B-879F-28D64D55BBF9}"/>
              </a:ext>
            </a:extLst>
          </p:cNvPr>
          <p:cNvPicPr>
            <a:picLocks noChangeAspect="1"/>
          </p:cNvPicPr>
          <p:nvPr userDrawn="1"/>
        </p:nvPicPr>
        <p:blipFill>
          <a:blip r:embed="rId13"/>
          <a:stretch>
            <a:fillRect/>
          </a:stretch>
        </p:blipFill>
        <p:spPr>
          <a:xfrm>
            <a:off x="0" y="0"/>
            <a:ext cx="12192000" cy="6857999"/>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6/5/2018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302856" y="365125"/>
            <a:ext cx="3278544" cy="1213138"/>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14B6C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
        <p:nvSpPr>
          <p:cNvPr id="8" name="Rectangle 7">
            <a:extLst>
              <a:ext uri="{FF2B5EF4-FFF2-40B4-BE49-F238E27FC236}">
                <a16:creationId xmlns:a16="http://schemas.microsoft.com/office/drawing/2014/main" id="{2141D3D5-16ED-4853-BCA2-E2858AEDDBD0}"/>
              </a:ext>
            </a:extLst>
          </p:cNvPr>
          <p:cNvSpPr/>
          <p:nvPr userDrawn="1"/>
        </p:nvSpPr>
        <p:spPr>
          <a:xfrm>
            <a:off x="1673525" y="1302589"/>
            <a:ext cx="1802920" cy="16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6/5/2018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302856" y="365125"/>
            <a:ext cx="3278544" cy="1213138"/>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14B6C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30578308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Congregation Mission Offerings</a:t>
            </a:r>
          </a:p>
        </p:txBody>
      </p:sp>
      <p:sp>
        <p:nvSpPr>
          <p:cNvPr id="5" name="Content Placeholder 4"/>
          <p:cNvSpPr>
            <a:spLocks noGrp="1"/>
          </p:cNvSpPr>
          <p:nvPr>
            <p:ph idx="1"/>
          </p:nvPr>
        </p:nvSpPr>
        <p:spPr/>
        <p:txBody>
          <a:bodyPr/>
          <a:lstStyle/>
          <a:p>
            <a:r>
              <a:rPr lang="en-US" sz="3200" dirty="0"/>
              <a:t>When setting CMO, aim for ten percent of offerings. If at or above this goal, encourage your congregation to maintain its generous support or consider increasing it as you’re able with God’s blessing.</a:t>
            </a:r>
          </a:p>
          <a:p>
            <a:r>
              <a:rPr lang="en-US" sz="3200" dirty="0"/>
              <a:t>“Excel in this grace of giving….For you know the grace of our Lord Jesus Christ” (2 Corinthians 8:7,9)</a:t>
            </a:r>
          </a:p>
          <a:p>
            <a:endParaRPr lang="en-US" dirty="0"/>
          </a:p>
        </p:txBody>
      </p:sp>
    </p:spTree>
    <p:extLst>
      <p:ext uri="{BB962C8B-B14F-4D97-AF65-F5344CB8AC3E}">
        <p14:creationId xmlns:p14="http://schemas.microsoft.com/office/powerpoint/2010/main" val="293746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Congregation Mission Offerings</a:t>
            </a:r>
          </a:p>
        </p:txBody>
      </p:sp>
      <p:sp>
        <p:nvSpPr>
          <p:cNvPr id="5" name="Content Placeholder 4"/>
          <p:cNvSpPr>
            <a:spLocks noGrp="1"/>
          </p:cNvSpPr>
          <p:nvPr>
            <p:ph idx="1"/>
          </p:nvPr>
        </p:nvSpPr>
        <p:spPr>
          <a:xfrm>
            <a:off x="838200" y="1825625"/>
            <a:ext cx="5433508" cy="4351338"/>
          </a:xfrm>
        </p:spPr>
        <p:txBody>
          <a:bodyPr/>
          <a:lstStyle/>
          <a:p>
            <a:r>
              <a:rPr lang="en-US" sz="4000" i="1" dirty="0"/>
              <a:t>WELS Connection</a:t>
            </a:r>
          </a:p>
          <a:p>
            <a:r>
              <a:rPr lang="en-US" sz="4000" i="1" dirty="0"/>
              <a:t>Together</a:t>
            </a:r>
            <a:r>
              <a:rPr lang="en-US" sz="4000" dirty="0"/>
              <a:t> e-newsletter</a:t>
            </a:r>
          </a:p>
          <a:p>
            <a:r>
              <a:rPr lang="en-US" sz="4000" i="1" dirty="0"/>
              <a:t>Forward in Christ</a:t>
            </a:r>
          </a:p>
          <a:p>
            <a:r>
              <a:rPr lang="en-US" sz="4000" dirty="0"/>
              <a:t>Annual Report</a:t>
            </a:r>
          </a:p>
          <a:p>
            <a:r>
              <a:rPr lang="en-US" sz="4000" dirty="0"/>
              <a:t>Annual CMO setting materials</a:t>
            </a:r>
          </a:p>
          <a:p>
            <a:endParaRPr lang="en-US" dirty="0"/>
          </a:p>
        </p:txBody>
      </p:sp>
      <p:pic>
        <p:nvPicPr>
          <p:cNvPr id="3" name="Picture 2">
            <a:extLst>
              <a:ext uri="{FF2B5EF4-FFF2-40B4-BE49-F238E27FC236}">
                <a16:creationId xmlns:a16="http://schemas.microsoft.com/office/drawing/2014/main" id="{14F90340-F9A2-4459-90E9-233D921C6155}"/>
              </a:ext>
            </a:extLst>
          </p:cNvPr>
          <p:cNvPicPr>
            <a:picLocks noChangeAspect="1"/>
          </p:cNvPicPr>
          <p:nvPr/>
        </p:nvPicPr>
        <p:blipFill>
          <a:blip r:embed="rId3"/>
          <a:stretch>
            <a:fillRect/>
          </a:stretch>
        </p:blipFill>
        <p:spPr>
          <a:xfrm>
            <a:off x="6774692" y="1887675"/>
            <a:ext cx="4467501" cy="3458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4884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Individual offerings</a:t>
            </a:r>
          </a:p>
        </p:txBody>
      </p:sp>
      <p:sp>
        <p:nvSpPr>
          <p:cNvPr id="5" name="Content Placeholder 4"/>
          <p:cNvSpPr>
            <a:spLocks noGrp="1"/>
          </p:cNvSpPr>
          <p:nvPr>
            <p:ph idx="1"/>
          </p:nvPr>
        </p:nvSpPr>
        <p:spPr/>
        <p:txBody>
          <a:bodyPr/>
          <a:lstStyle/>
          <a:p>
            <a:pPr marL="0" indent="0">
              <a:buNone/>
            </a:pPr>
            <a:r>
              <a:rPr lang="en-US" dirty="0"/>
              <a:t>Your giving counselors:</a:t>
            </a:r>
          </a:p>
          <a:p>
            <a:r>
              <a:rPr lang="en-US" sz="3000" b="1" dirty="0"/>
              <a:t>Rev. Jerry </a:t>
            </a:r>
            <a:r>
              <a:rPr lang="en-US" sz="3000" b="1" dirty="0" err="1"/>
              <a:t>Ewings</a:t>
            </a:r>
            <a:r>
              <a:rPr lang="en-US" sz="3000" b="1" dirty="0"/>
              <a:t>, Current Gifts</a:t>
            </a:r>
          </a:p>
          <a:p>
            <a:pPr marL="0" indent="0">
              <a:buNone/>
            </a:pPr>
            <a:r>
              <a:rPr lang="en-US" dirty="0"/>
              <a:t>	Phone: 608-630-7857</a:t>
            </a:r>
          </a:p>
          <a:p>
            <a:pPr marL="0" indent="0">
              <a:buNone/>
            </a:pPr>
            <a:r>
              <a:rPr lang="en-US" dirty="0"/>
              <a:t>	E-mail: jerry.ewings@wels.net </a:t>
            </a:r>
          </a:p>
          <a:p>
            <a:r>
              <a:rPr lang="en-US" sz="3000" b="1" dirty="0"/>
              <a:t>Mr. Gerry Heckmann, Deferred Gifts</a:t>
            </a:r>
          </a:p>
          <a:p>
            <a:pPr marL="0" indent="0">
              <a:buNone/>
            </a:pPr>
            <a:r>
              <a:rPr lang="en-US" dirty="0"/>
              <a:t>	Phone: 920-390-0741</a:t>
            </a:r>
          </a:p>
          <a:p>
            <a:pPr marL="0" indent="0">
              <a:buNone/>
            </a:pPr>
            <a:r>
              <a:rPr lang="en-US" dirty="0"/>
              <a:t>	E-mail: gerry.heckmann@wels.net</a:t>
            </a:r>
          </a:p>
          <a:p>
            <a:endParaRPr lang="en-US" dirty="0"/>
          </a:p>
        </p:txBody>
      </p:sp>
      <p:pic>
        <p:nvPicPr>
          <p:cNvPr id="2" name="Picture 1"/>
          <p:cNvPicPr>
            <a:picLocks noChangeAspect="1"/>
          </p:cNvPicPr>
          <p:nvPr/>
        </p:nvPicPr>
        <p:blipFill rotWithShape="1">
          <a:blip r:embed="rId3"/>
          <a:srcRect l="4971" r="4131" b="9102"/>
          <a:stretch/>
        </p:blipFill>
        <p:spPr>
          <a:xfrm>
            <a:off x="8260492" y="3986746"/>
            <a:ext cx="1402202" cy="1713124"/>
          </a:xfrm>
          <a:prstGeom prst="rect">
            <a:avLst/>
          </a:prstGeom>
        </p:spPr>
      </p:pic>
      <p:pic>
        <p:nvPicPr>
          <p:cNvPr id="7" name="Picture 6">
            <a:extLst>
              <a:ext uri="{FF2B5EF4-FFF2-40B4-BE49-F238E27FC236}">
                <a16:creationId xmlns:a16="http://schemas.microsoft.com/office/drawing/2014/main" id="{2A688AD5-5AD2-49E5-BB78-E79C2572E211}"/>
              </a:ext>
            </a:extLst>
          </p:cNvPr>
          <p:cNvPicPr>
            <a:picLocks noChangeAspect="1"/>
          </p:cNvPicPr>
          <p:nvPr/>
        </p:nvPicPr>
        <p:blipFill rotWithShape="1">
          <a:blip r:embed="rId4"/>
          <a:srcRect b="6188"/>
          <a:stretch/>
        </p:blipFill>
        <p:spPr>
          <a:xfrm>
            <a:off x="8260491" y="2138685"/>
            <a:ext cx="1402202" cy="1713124"/>
          </a:xfrm>
          <a:prstGeom prst="rect">
            <a:avLst/>
          </a:prstGeom>
        </p:spPr>
      </p:pic>
    </p:spTree>
    <p:extLst>
      <p:ext uri="{BB962C8B-B14F-4D97-AF65-F5344CB8AC3E}">
        <p14:creationId xmlns:p14="http://schemas.microsoft.com/office/powerpoint/2010/main" val="402462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We joyously give to family</a:t>
            </a:r>
          </a:p>
        </p:txBody>
      </p:sp>
      <p:sp>
        <p:nvSpPr>
          <p:cNvPr id="5" name="Content Placeholder 4"/>
          <p:cNvSpPr>
            <a:spLocks noGrp="1"/>
          </p:cNvSpPr>
          <p:nvPr>
            <p:ph idx="1"/>
          </p:nvPr>
        </p:nvSpPr>
        <p:spPr/>
        <p:txBody>
          <a:bodyPr>
            <a:normAutofit/>
          </a:bodyPr>
          <a:lstStyle/>
          <a:p>
            <a:pPr marL="0" indent="0">
              <a:buNone/>
            </a:pPr>
            <a:endParaRPr lang="en-US" sz="3600" dirty="0"/>
          </a:p>
          <a:p>
            <a:pPr marL="0" indent="0">
              <a:buNone/>
            </a:pPr>
            <a:r>
              <a:rPr lang="en-US" sz="3600" i="1" dirty="0"/>
              <a:t>Each one of you also must love his wife as he loves himself, and the wife must respect her husband </a:t>
            </a:r>
            <a:r>
              <a:rPr lang="en-US" sz="3600"/>
              <a:t>(Ephesians 5:33).</a:t>
            </a:r>
            <a:endParaRPr lang="en-US" sz="3600" i="1"/>
          </a:p>
          <a:p>
            <a:pPr marL="0" indent="0">
              <a:buNone/>
            </a:pPr>
            <a:endParaRPr lang="en-US" sz="3600" i="1" dirty="0"/>
          </a:p>
          <a:p>
            <a:pPr marL="0" indent="0">
              <a:buNone/>
            </a:pPr>
            <a:r>
              <a:rPr lang="en-US" sz="3600" i="1" dirty="0"/>
              <a:t>Children are a heritage from the Lord, offspring a reward from him</a:t>
            </a:r>
            <a:r>
              <a:rPr lang="en-US" sz="3600" dirty="0"/>
              <a:t> (Psalm 127:3).</a:t>
            </a:r>
          </a:p>
        </p:txBody>
      </p:sp>
    </p:spTree>
    <p:extLst>
      <p:ext uri="{BB962C8B-B14F-4D97-AF65-F5344CB8AC3E}">
        <p14:creationId xmlns:p14="http://schemas.microsoft.com/office/powerpoint/2010/main" val="7432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Individual offerings</a:t>
            </a:r>
          </a:p>
        </p:txBody>
      </p:sp>
      <p:pic>
        <p:nvPicPr>
          <p:cNvPr id="7"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33468" y="3973497"/>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18752" y="3973497"/>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28845" y="3959319"/>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38938" y="3959320"/>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9323" y="3959318"/>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86162" y="2325450"/>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96255" y="2325450"/>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06348" y="2325450"/>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02265" y="2311272"/>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85777" y="2311273"/>
            <a:ext cx="819446" cy="13369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p:cNvSpPr txBox="1"/>
          <p:nvPr/>
        </p:nvSpPr>
        <p:spPr>
          <a:xfrm>
            <a:off x="1331370" y="2980214"/>
            <a:ext cx="3914804" cy="1661993"/>
          </a:xfrm>
          <a:prstGeom prst="rect">
            <a:avLst/>
          </a:prstGeom>
          <a:noFill/>
        </p:spPr>
        <p:txBody>
          <a:bodyPr wrap="square" rtlCol="0">
            <a:spAutoFit/>
          </a:bodyPr>
          <a:lstStyle/>
          <a:p>
            <a:pPr algn="ctr"/>
            <a:r>
              <a:rPr lang="en-US" sz="6600" b="1" dirty="0">
                <a:solidFill>
                  <a:srgbClr val="79242F"/>
                </a:solidFill>
                <a:ea typeface="ＭＳ Ｐゴシック" charset="0"/>
                <a:cs typeface="Arial" panose="020B0604020202020204" pitchFamily="34" charset="0"/>
              </a:rPr>
              <a:t>3 in 10 </a:t>
            </a:r>
          </a:p>
          <a:p>
            <a:pPr algn="ctr"/>
            <a:r>
              <a:rPr lang="en-US" sz="3600" dirty="0">
                <a:solidFill>
                  <a:srgbClr val="79242F"/>
                </a:solidFill>
                <a:ea typeface="ＭＳ Ｐゴシック" charset="0"/>
                <a:cs typeface="Arial" panose="020B0604020202020204" pitchFamily="34" charset="0"/>
              </a:rPr>
              <a:t>have a will</a:t>
            </a:r>
          </a:p>
        </p:txBody>
      </p:sp>
    </p:spTree>
    <p:extLst>
      <p:ext uri="{BB962C8B-B14F-4D97-AF65-F5344CB8AC3E}">
        <p14:creationId xmlns:p14="http://schemas.microsoft.com/office/powerpoint/2010/main" val="10800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9" presetClass="emph" presetSubtype="0" nodeType="withEffect">
                                  <p:stCondLst>
                                    <p:cond delay="0"/>
                                  </p:stCondLst>
                                  <p:childTnLst>
                                    <p:set>
                                      <p:cBhvr rctx="PPT">
                                        <p:cTn id="15" dur="indefinite"/>
                                        <p:tgtEl>
                                          <p:spTgt spid="9"/>
                                        </p:tgtEl>
                                        <p:attrNameLst>
                                          <p:attrName>style.opacity</p:attrName>
                                        </p:attrNameLst>
                                      </p:cBhvr>
                                      <p:to>
                                        <p:strVal val="0.5"/>
                                      </p:to>
                                    </p:set>
                                    <p:animEffect filter="image" prLst="opacity: 0.5">
                                      <p:cBhvr rctx="IE">
                                        <p:cTn id="16" dur="indefinite"/>
                                        <p:tgtEl>
                                          <p:spTgt spid="9"/>
                                        </p:tgtEl>
                                      </p:cBhvr>
                                    </p:animEffect>
                                  </p:childTnLst>
                                </p:cTn>
                              </p:par>
                              <p:par>
                                <p:cTn id="17" presetID="9" presetClass="emph" presetSubtype="0" nodeType="withEffect">
                                  <p:stCondLst>
                                    <p:cond delay="0"/>
                                  </p:stCondLst>
                                  <p:childTnLst>
                                    <p:set>
                                      <p:cBhvr rctx="PPT">
                                        <p:cTn id="18" dur="indefinite"/>
                                        <p:tgtEl>
                                          <p:spTgt spid="10"/>
                                        </p:tgtEl>
                                        <p:attrNameLst>
                                          <p:attrName>style.opacity</p:attrName>
                                        </p:attrNameLst>
                                      </p:cBhvr>
                                      <p:to>
                                        <p:strVal val="0.5"/>
                                      </p:to>
                                    </p:set>
                                    <p:animEffect filter="image" prLst="opacity: 0.5">
                                      <p:cBhvr rctx="IE">
                                        <p:cTn id="19" dur="indefinite"/>
                                        <p:tgtEl>
                                          <p:spTgt spid="10"/>
                                        </p:tgtEl>
                                      </p:cBhvr>
                                    </p:animEffect>
                                  </p:childTnLst>
                                </p:cTn>
                              </p:par>
                              <p:par>
                                <p:cTn id="20" presetID="9" presetClass="emph" presetSubtype="0" nodeType="withEffect">
                                  <p:stCondLst>
                                    <p:cond delay="0"/>
                                  </p:stCondLst>
                                  <p:childTnLst>
                                    <p:set>
                                      <p:cBhvr rctx="PPT">
                                        <p:cTn id="21" dur="indefinite"/>
                                        <p:tgtEl>
                                          <p:spTgt spid="16"/>
                                        </p:tgtEl>
                                        <p:attrNameLst>
                                          <p:attrName>style.opacity</p:attrName>
                                        </p:attrNameLst>
                                      </p:cBhvr>
                                      <p:to>
                                        <p:strVal val="0.5"/>
                                      </p:to>
                                    </p:set>
                                    <p:animEffect filter="image" prLst="opacity: 0.5">
                                      <p:cBhvr rctx="IE">
                                        <p:cTn id="22" dur="indefinite"/>
                                        <p:tgtEl>
                                          <p:spTgt spid="16"/>
                                        </p:tgtEl>
                                      </p:cBhvr>
                                    </p:animEffect>
                                  </p:childTnLst>
                                </p:cTn>
                              </p:par>
                              <p:par>
                                <p:cTn id="23" presetID="9" presetClass="emph" presetSubtype="0" nodeType="withEffect">
                                  <p:stCondLst>
                                    <p:cond delay="0"/>
                                  </p:stCondLst>
                                  <p:childTnLst>
                                    <p:set>
                                      <p:cBhvr rctx="PPT">
                                        <p:cTn id="24" dur="indefinite"/>
                                        <p:tgtEl>
                                          <p:spTgt spid="15"/>
                                        </p:tgtEl>
                                        <p:attrNameLst>
                                          <p:attrName>style.opacity</p:attrName>
                                        </p:attrNameLst>
                                      </p:cBhvr>
                                      <p:to>
                                        <p:strVal val="0.5"/>
                                      </p:to>
                                    </p:set>
                                    <p:animEffect filter="image" prLst="opacity: 0.5">
                                      <p:cBhvr rctx="IE">
                                        <p:cTn id="25"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Individual offerings</a:t>
            </a:r>
          </a:p>
        </p:txBody>
      </p:sp>
      <p:pic>
        <p:nvPicPr>
          <p:cNvPr id="18"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48400" y="3043271"/>
            <a:ext cx="1010093" cy="16480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58493" y="3043271"/>
            <a:ext cx="1010093" cy="16480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68586" y="3043271"/>
            <a:ext cx="1010093" cy="16480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TextBox 20"/>
          <p:cNvSpPr txBox="1"/>
          <p:nvPr/>
        </p:nvSpPr>
        <p:spPr>
          <a:xfrm>
            <a:off x="1991832" y="2425461"/>
            <a:ext cx="4038600" cy="2769989"/>
          </a:xfrm>
          <a:prstGeom prst="rect">
            <a:avLst/>
          </a:prstGeom>
          <a:noFill/>
        </p:spPr>
        <p:txBody>
          <a:bodyPr wrap="square" rtlCol="0">
            <a:spAutoFit/>
          </a:bodyPr>
          <a:lstStyle/>
          <a:p>
            <a:pPr algn="ctr" defTabSz="457200" fontAlgn="base">
              <a:spcBef>
                <a:spcPct val="0"/>
              </a:spcBef>
              <a:spcAft>
                <a:spcPct val="0"/>
              </a:spcAft>
            </a:pPr>
            <a:r>
              <a:rPr lang="en-US" sz="6600" b="1" dirty="0">
                <a:solidFill>
                  <a:srgbClr val="79242F"/>
                </a:solidFill>
                <a:ea typeface="ＭＳ Ｐゴシック" charset="0"/>
                <a:cs typeface="Arial" panose="020B0604020202020204" pitchFamily="34" charset="0"/>
              </a:rPr>
              <a:t>1 in 3 </a:t>
            </a:r>
          </a:p>
          <a:p>
            <a:pPr algn="ctr" defTabSz="457200" fontAlgn="base">
              <a:spcBef>
                <a:spcPct val="0"/>
              </a:spcBef>
              <a:spcAft>
                <a:spcPct val="0"/>
              </a:spcAft>
            </a:pPr>
            <a:r>
              <a:rPr lang="en-US" sz="3600" dirty="0">
                <a:solidFill>
                  <a:srgbClr val="79242F"/>
                </a:solidFill>
                <a:ea typeface="ＭＳ Ｐゴシック" charset="0"/>
                <a:cs typeface="Arial" panose="020B0604020202020204" pitchFamily="34" charset="0"/>
              </a:rPr>
              <a:t>remember a charity in their estate plan</a:t>
            </a:r>
          </a:p>
        </p:txBody>
      </p:sp>
    </p:spTree>
    <p:extLst>
      <p:ext uri="{BB962C8B-B14F-4D97-AF65-F5344CB8AC3E}">
        <p14:creationId xmlns:p14="http://schemas.microsoft.com/office/powerpoint/2010/main" val="260324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0"/>
                                        </p:tgtEl>
                                        <p:attrNameLst>
                                          <p:attrName>style.opacity</p:attrName>
                                        </p:attrNameLst>
                                      </p:cBhvr>
                                      <p:to>
                                        <p:strVal val="0.5"/>
                                      </p:to>
                                    </p:set>
                                    <p:animEffect filter="image" prLst="opacity: 0.5">
                                      <p:cBhvr rctx="IE">
                                        <p:cTn id="7" dur="indefinite"/>
                                        <p:tgtEl>
                                          <p:spTgt spid="20"/>
                                        </p:tgtEl>
                                      </p:cBhvr>
                                    </p:animEffect>
                                  </p:childTnLst>
                                </p:cTn>
                              </p:par>
                              <p:par>
                                <p:cTn id="8" presetID="9" presetClass="emph" presetSubtype="0" nodeType="withEffect">
                                  <p:stCondLst>
                                    <p:cond delay="0"/>
                                  </p:stCondLst>
                                  <p:childTnLst>
                                    <p:set>
                                      <p:cBhvr rctx="PPT">
                                        <p:cTn id="9" dur="indefinite"/>
                                        <p:tgtEl>
                                          <p:spTgt spid="19"/>
                                        </p:tgtEl>
                                        <p:attrNameLst>
                                          <p:attrName>style.opacity</p:attrName>
                                        </p:attrNameLst>
                                      </p:cBhvr>
                                      <p:to>
                                        <p:strVal val="0.5"/>
                                      </p:to>
                                    </p:set>
                                    <p:animEffect filter="image" prLst="opacity: 0.5">
                                      <p:cBhvr rctx="IE">
                                        <p:cTn id="10"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Individual offerings</a:t>
            </a:r>
          </a:p>
        </p:txBody>
      </p:sp>
      <p:sp>
        <p:nvSpPr>
          <p:cNvPr id="5" name="Content Placeholder 4"/>
          <p:cNvSpPr>
            <a:spLocks noGrp="1"/>
          </p:cNvSpPr>
          <p:nvPr>
            <p:ph idx="1"/>
          </p:nvPr>
        </p:nvSpPr>
        <p:spPr/>
        <p:txBody>
          <a:bodyPr/>
          <a:lstStyle/>
          <a:p>
            <a:pPr marL="0" lvl="0" indent="0">
              <a:buNone/>
            </a:pPr>
            <a:r>
              <a:rPr lang="en-US" sz="3200" dirty="0"/>
              <a:t>In fiscal year 2016–17, WELS Christian giving counselors (11.8 full-time equivalents) conducted 3,119 free, confidential visits with God’s people that helped facilitate $5.4 million in gifts received and $45.8 million in gifts expected for WELS.</a:t>
            </a:r>
          </a:p>
          <a:p>
            <a:endParaRPr lang="en-US" dirty="0"/>
          </a:p>
        </p:txBody>
      </p:sp>
    </p:spTree>
    <p:extLst>
      <p:ext uri="{BB962C8B-B14F-4D97-AF65-F5344CB8AC3E}">
        <p14:creationId xmlns:p14="http://schemas.microsoft.com/office/powerpoint/2010/main" val="2461008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Individual offerings</a:t>
            </a:r>
          </a:p>
        </p:txBody>
      </p:sp>
      <p:graphicFrame>
        <p:nvGraphicFramePr>
          <p:cNvPr id="5" name="Chart 4">
            <a:extLst>
              <a:ext uri="{FF2B5EF4-FFF2-40B4-BE49-F238E27FC236}">
                <a16:creationId xmlns:a16="http://schemas.microsoft.com/office/drawing/2014/main" id="{C77ADE74-6B47-4D5C-8F20-AB8FA5ABE01F}"/>
              </a:ext>
            </a:extLst>
          </p:cNvPr>
          <p:cNvGraphicFramePr>
            <a:graphicFrameLocks/>
          </p:cNvGraphicFramePr>
          <p:nvPr>
            <p:extLst>
              <p:ext uri="{D42A27DB-BD31-4B8C-83A1-F6EECF244321}">
                <p14:modId xmlns:p14="http://schemas.microsoft.com/office/powerpoint/2010/main" val="2041633908"/>
              </p:ext>
            </p:extLst>
          </p:nvPr>
        </p:nvGraphicFramePr>
        <p:xfrm>
          <a:off x="2851220" y="1986080"/>
          <a:ext cx="6637020" cy="41260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083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Individual offerings</a:t>
            </a:r>
          </a:p>
        </p:txBody>
      </p:sp>
      <p:sp>
        <p:nvSpPr>
          <p:cNvPr id="5" name="Content Placeholder 4"/>
          <p:cNvSpPr>
            <a:spLocks noGrp="1"/>
          </p:cNvSpPr>
          <p:nvPr>
            <p:ph idx="1"/>
          </p:nvPr>
        </p:nvSpPr>
        <p:spPr>
          <a:xfrm>
            <a:off x="644557" y="2051534"/>
            <a:ext cx="6666781" cy="3693050"/>
          </a:xfrm>
        </p:spPr>
        <p:txBody>
          <a:bodyPr>
            <a:normAutofit lnSpcReduction="10000"/>
          </a:bodyPr>
          <a:lstStyle/>
          <a:p>
            <a:pPr marL="0" lvl="0" indent="0">
              <a:buNone/>
            </a:pPr>
            <a:r>
              <a:rPr lang="en-US" sz="3200" b="1" dirty="0"/>
              <a:t>New opportunity: IRA charitable distributions</a:t>
            </a:r>
          </a:p>
          <a:p>
            <a:pPr marL="0" indent="0">
              <a:buNone/>
            </a:pPr>
            <a:r>
              <a:rPr lang="en-US" sz="3200" dirty="0"/>
              <a:t>Those 70.5 or older can make tax-free gifts to ministry from their IRAs.</a:t>
            </a:r>
          </a:p>
          <a:p>
            <a:pPr marL="0" indent="0">
              <a:buNone/>
            </a:pPr>
            <a:endParaRPr lang="en-US" sz="800" dirty="0"/>
          </a:p>
          <a:p>
            <a:pPr marL="0" indent="0">
              <a:buNone/>
            </a:pPr>
            <a:r>
              <a:rPr lang="en-US" sz="2200" dirty="0"/>
              <a:t>Consider directing required minimum distributions to ministry to save on taxes, then use the cash you would have given to charity for other needs.</a:t>
            </a:r>
          </a:p>
          <a:p>
            <a:pPr marL="0" indent="0">
              <a:buNone/>
            </a:pPr>
            <a:endParaRPr lang="en-US" sz="900" dirty="0"/>
          </a:p>
          <a:p>
            <a:pPr marL="0" indent="0">
              <a:buNone/>
            </a:pPr>
            <a:r>
              <a:rPr lang="en-US" sz="2200" dirty="0">
                <a:solidFill>
                  <a:srgbClr val="0000FF"/>
                </a:solidFill>
              </a:rPr>
              <a:t>wels.net/</a:t>
            </a:r>
            <a:r>
              <a:rPr lang="en-US" sz="2200" dirty="0" err="1">
                <a:solidFill>
                  <a:srgbClr val="0000FF"/>
                </a:solidFill>
              </a:rPr>
              <a:t>qcd</a:t>
            </a:r>
            <a:endParaRPr lang="en-US" sz="2200" dirty="0">
              <a:solidFill>
                <a:srgbClr val="0000FF"/>
              </a:solidFill>
            </a:endParaRPr>
          </a:p>
          <a:p>
            <a:pPr marL="0" indent="0">
              <a:buNone/>
            </a:pPr>
            <a:endParaRPr lang="en-US" sz="3200" dirty="0"/>
          </a:p>
          <a:p>
            <a:pPr marL="0" lvl="0" indent="0">
              <a:buNone/>
            </a:pPr>
            <a:endParaRPr lang="en-US" sz="3200" dirty="0"/>
          </a:p>
          <a:p>
            <a:endParaRPr lang="en-US" dirty="0"/>
          </a:p>
        </p:txBody>
      </p:sp>
      <p:pic>
        <p:nvPicPr>
          <p:cNvPr id="2" name="Picture 1"/>
          <p:cNvPicPr>
            <a:picLocks noChangeAspect="1"/>
          </p:cNvPicPr>
          <p:nvPr/>
        </p:nvPicPr>
        <p:blipFill>
          <a:blip r:embed="rId3"/>
          <a:stretch>
            <a:fillRect/>
          </a:stretch>
        </p:blipFill>
        <p:spPr>
          <a:xfrm>
            <a:off x="7734749" y="2193372"/>
            <a:ext cx="3329066" cy="2706362"/>
          </a:xfrm>
          <a:prstGeom prst="ellipse">
            <a:avLst/>
          </a:prstGeom>
          <a:ln>
            <a:noFill/>
          </a:ln>
          <a:effectLst>
            <a:softEdge rad="112500"/>
          </a:effectLst>
        </p:spPr>
      </p:pic>
    </p:spTree>
    <p:extLst>
      <p:ext uri="{BB962C8B-B14F-4D97-AF65-F5344CB8AC3E}">
        <p14:creationId xmlns:p14="http://schemas.microsoft.com/office/powerpoint/2010/main" val="121627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Resources</a:t>
            </a:r>
          </a:p>
        </p:txBody>
      </p:sp>
      <p:sp>
        <p:nvSpPr>
          <p:cNvPr id="5" name="Content Placeholder 4"/>
          <p:cNvSpPr>
            <a:spLocks noGrp="1"/>
          </p:cNvSpPr>
          <p:nvPr>
            <p:ph idx="1"/>
          </p:nvPr>
        </p:nvSpPr>
        <p:spPr>
          <a:xfrm>
            <a:off x="838200" y="1825625"/>
            <a:ext cx="7374147" cy="4351338"/>
          </a:xfrm>
        </p:spPr>
        <p:txBody>
          <a:bodyPr>
            <a:normAutofit fontScale="70000" lnSpcReduction="20000"/>
          </a:bodyPr>
          <a:lstStyle/>
          <a:p>
            <a:pPr marL="0" lvl="0" indent="0">
              <a:buNone/>
            </a:pPr>
            <a:r>
              <a:rPr lang="en-US" sz="4300" i="1" dirty="0"/>
              <a:t>An Encouraging Word</a:t>
            </a:r>
          </a:p>
          <a:p>
            <a:pPr>
              <a:lnSpc>
                <a:spcPct val="120000"/>
              </a:lnSpc>
            </a:pPr>
            <a:r>
              <a:rPr lang="en-US" sz="3400" dirty="0"/>
              <a:t>Stewardship tips</a:t>
            </a:r>
          </a:p>
          <a:p>
            <a:pPr>
              <a:lnSpc>
                <a:spcPct val="120000"/>
              </a:lnSpc>
            </a:pPr>
            <a:r>
              <a:rPr lang="en-US" sz="3400" dirty="0"/>
              <a:t>News and updates on resources</a:t>
            </a:r>
          </a:p>
          <a:p>
            <a:pPr>
              <a:lnSpc>
                <a:spcPct val="120000"/>
              </a:lnSpc>
            </a:pPr>
            <a:r>
              <a:rPr lang="en-US" sz="3400" dirty="0"/>
              <a:t>Prayers for synod ministry</a:t>
            </a:r>
          </a:p>
          <a:p>
            <a:pPr>
              <a:lnSpc>
                <a:spcPct val="120000"/>
              </a:lnSpc>
            </a:pPr>
            <a:r>
              <a:rPr lang="en-US" sz="3400" dirty="0"/>
              <a:t>“Stewardship by the Lectionary” devotionals based on weekly readings share God’s stewardship truths according to the </a:t>
            </a:r>
            <a:r>
              <a:rPr lang="en-US" sz="3400" dirty="0" err="1"/>
              <a:t>pericope</a:t>
            </a:r>
            <a:endParaRPr lang="en-US" sz="3400" dirty="0"/>
          </a:p>
          <a:p>
            <a:pPr>
              <a:lnSpc>
                <a:spcPct val="120000"/>
              </a:lnSpc>
            </a:pPr>
            <a:r>
              <a:rPr lang="en-US" sz="3400" dirty="0"/>
              <a:t>Cut and paste planned giving articles</a:t>
            </a:r>
          </a:p>
          <a:p>
            <a:pPr marL="0" indent="0">
              <a:lnSpc>
                <a:spcPct val="120000"/>
              </a:lnSpc>
              <a:buNone/>
            </a:pPr>
            <a:r>
              <a:rPr lang="en-US" sz="3400" dirty="0">
                <a:solidFill>
                  <a:srgbClr val="0000FF"/>
                </a:solidFill>
              </a:rPr>
              <a:t>   wels.net/subscribe</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971" y="1639098"/>
            <a:ext cx="2285865" cy="6642261"/>
          </a:xfrm>
          <a:prstGeom prst="rect">
            <a:avLst/>
          </a:prstGeom>
        </p:spPr>
      </p:pic>
    </p:spTree>
    <p:extLst>
      <p:ext uri="{BB962C8B-B14F-4D97-AF65-F5344CB8AC3E}">
        <p14:creationId xmlns:p14="http://schemas.microsoft.com/office/powerpoint/2010/main" val="232739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1915064" y="2575820"/>
            <a:ext cx="8768299" cy="85318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3200" kern="1200">
                <a:solidFill>
                  <a:srgbClr val="FFFFFF"/>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charset="0"/>
                <a:ea typeface="Arial" charset="0"/>
                <a:cs typeface="Arial" charset="0"/>
              </a:rPr>
              <a:t>WELS Ministry of Christian Giving</a:t>
            </a:r>
          </a:p>
          <a:p>
            <a:pPr algn="ctr"/>
            <a:r>
              <a:rPr lang="en-US" sz="4000" b="1" dirty="0">
                <a:effectLst>
                  <a:outerShdw blurRad="50800" dist="38100" dir="2700000" algn="tl" rotWithShape="0">
                    <a:prstClr val="black">
                      <a:alpha val="40000"/>
                    </a:prstClr>
                  </a:outerShdw>
                </a:effectLst>
                <a:latin typeface="Arial" charset="0"/>
                <a:ea typeface="Arial" charset="0"/>
                <a:cs typeface="Arial" charset="0"/>
              </a:rPr>
              <a:t>Rev Kurt Lueneburg, Director</a:t>
            </a:r>
          </a:p>
        </p:txBody>
      </p:sp>
      <p:sp>
        <p:nvSpPr>
          <p:cNvPr id="6" name="Title 1"/>
          <p:cNvSpPr txBox="1">
            <a:spLocks/>
          </p:cNvSpPr>
          <p:nvPr/>
        </p:nvSpPr>
        <p:spPr>
          <a:xfrm>
            <a:off x="903641" y="599875"/>
            <a:ext cx="10660829" cy="481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Western Wisconsin District Convention</a:t>
            </a:r>
          </a:p>
        </p:txBody>
      </p:sp>
      <p:sp>
        <p:nvSpPr>
          <p:cNvPr id="7" name="Subtitle 2"/>
          <p:cNvSpPr txBox="1">
            <a:spLocks/>
          </p:cNvSpPr>
          <p:nvPr/>
        </p:nvSpPr>
        <p:spPr>
          <a:xfrm>
            <a:off x="1228512" y="1060122"/>
            <a:ext cx="10066517" cy="43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Wisconsin Evangelical Lutheran Synod</a:t>
            </a:r>
          </a:p>
        </p:txBody>
      </p:sp>
      <p:cxnSp>
        <p:nvCxnSpPr>
          <p:cNvPr id="9" name="Straight Connector 8"/>
          <p:cNvCxnSpPr/>
          <p:nvPr/>
        </p:nvCxnSpPr>
        <p:spPr>
          <a:xfrm>
            <a:off x="3461454" y="1794777"/>
            <a:ext cx="5545375" cy="0"/>
          </a:xfrm>
          <a:prstGeom prst="line">
            <a:avLst/>
          </a:prstGeom>
          <a:ln w="38100">
            <a:solidFill>
              <a:schemeClr val="bg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901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Resources</a:t>
            </a:r>
          </a:p>
        </p:txBody>
      </p:sp>
      <p:sp>
        <p:nvSpPr>
          <p:cNvPr id="5" name="Content Placeholder 4"/>
          <p:cNvSpPr>
            <a:spLocks noGrp="1"/>
          </p:cNvSpPr>
          <p:nvPr>
            <p:ph idx="1"/>
          </p:nvPr>
        </p:nvSpPr>
        <p:spPr>
          <a:xfrm>
            <a:off x="838200" y="1825625"/>
            <a:ext cx="7262309" cy="4351338"/>
          </a:xfrm>
        </p:spPr>
        <p:txBody>
          <a:bodyPr>
            <a:normAutofit/>
          </a:bodyPr>
          <a:lstStyle/>
          <a:p>
            <a:pPr marL="0" lvl="0" indent="0">
              <a:buNone/>
            </a:pPr>
            <a:r>
              <a:rPr lang="en-US" sz="3000" dirty="0"/>
              <a:t>Stewardship program: </a:t>
            </a:r>
            <a:r>
              <a:rPr lang="en-US" sz="3000" i="1" dirty="0"/>
              <a:t>Joyful Generosity</a:t>
            </a:r>
          </a:p>
          <a:p>
            <a:r>
              <a:rPr lang="en-US" dirty="0"/>
              <a:t>Worship helps</a:t>
            </a:r>
          </a:p>
          <a:p>
            <a:r>
              <a:rPr lang="en-US" dirty="0"/>
              <a:t>Bible study</a:t>
            </a:r>
          </a:p>
          <a:p>
            <a:r>
              <a:rPr lang="en-US" dirty="0"/>
              <a:t>Personal devotions</a:t>
            </a:r>
          </a:p>
          <a:p>
            <a:r>
              <a:rPr lang="en-US" dirty="0"/>
              <a:t>Shares the Bible’s clear teachings on the management of our possessions</a:t>
            </a:r>
          </a:p>
          <a:p>
            <a:pPr marL="0" indent="0">
              <a:buNone/>
            </a:pPr>
            <a:r>
              <a:rPr lang="en-US" dirty="0">
                <a:solidFill>
                  <a:srgbClr val="0000FF"/>
                </a:solidFill>
              </a:rPr>
              <a:t>  wels.net/stewardship</a:t>
            </a:r>
          </a:p>
          <a:p>
            <a:endParaRPr lang="en-US" sz="3200" dirty="0"/>
          </a:p>
          <a:p>
            <a:endParaRPr lang="en-US" dirty="0"/>
          </a:p>
        </p:txBody>
      </p:sp>
      <p:pic>
        <p:nvPicPr>
          <p:cNvPr id="2" name="Picture 1"/>
          <p:cNvPicPr>
            <a:picLocks noChangeAspect="1"/>
          </p:cNvPicPr>
          <p:nvPr/>
        </p:nvPicPr>
        <p:blipFill>
          <a:blip r:embed="rId3"/>
          <a:stretch>
            <a:fillRect/>
          </a:stretch>
        </p:blipFill>
        <p:spPr>
          <a:xfrm>
            <a:off x="8100509" y="1982855"/>
            <a:ext cx="3725011" cy="2233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5859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Resources</a:t>
            </a:r>
          </a:p>
        </p:txBody>
      </p:sp>
      <p:sp>
        <p:nvSpPr>
          <p:cNvPr id="5" name="Content Placeholder 4"/>
          <p:cNvSpPr>
            <a:spLocks noGrp="1"/>
          </p:cNvSpPr>
          <p:nvPr>
            <p:ph idx="1"/>
          </p:nvPr>
        </p:nvSpPr>
        <p:spPr>
          <a:xfrm>
            <a:off x="838200" y="1825625"/>
            <a:ext cx="9789543" cy="4351338"/>
          </a:xfrm>
        </p:spPr>
        <p:txBody>
          <a:bodyPr>
            <a:normAutofit/>
          </a:bodyPr>
          <a:lstStyle/>
          <a:p>
            <a:pPr marL="0" lvl="0" indent="0">
              <a:buNone/>
            </a:pPr>
            <a:r>
              <a:rPr lang="en-US" sz="3200" dirty="0"/>
              <a:t>Congregational planned giving program</a:t>
            </a:r>
          </a:p>
          <a:p>
            <a:r>
              <a:rPr lang="en-US" dirty="0"/>
              <a:t>A guide for encouraging planned giving in your church using synod resources and the assistance of your local giving counselor</a:t>
            </a:r>
          </a:p>
          <a:p>
            <a:r>
              <a:rPr lang="en-US" dirty="0"/>
              <a:t>Includes “quick starts” to promoting planned giving and setting up an endowment as well as more complex options</a:t>
            </a:r>
          </a:p>
          <a:p>
            <a:pPr marL="0" indent="0">
              <a:buNone/>
            </a:pPr>
            <a:r>
              <a:rPr lang="en-US" dirty="0">
                <a:solidFill>
                  <a:srgbClr val="0000FF"/>
                </a:solidFill>
              </a:rPr>
              <a:t>  wels.net/</a:t>
            </a:r>
            <a:r>
              <a:rPr lang="en-US" dirty="0" err="1">
                <a:solidFill>
                  <a:srgbClr val="0000FF"/>
                </a:solidFill>
              </a:rPr>
              <a:t>plannedgivingprogram</a:t>
            </a:r>
            <a:endParaRPr lang="en-US" sz="3200" dirty="0"/>
          </a:p>
          <a:p>
            <a:endParaRPr lang="en-US" dirty="0"/>
          </a:p>
        </p:txBody>
      </p:sp>
    </p:spTree>
    <p:extLst>
      <p:ext uri="{BB962C8B-B14F-4D97-AF65-F5344CB8AC3E}">
        <p14:creationId xmlns:p14="http://schemas.microsoft.com/office/powerpoint/2010/main" val="267635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Resources</a:t>
            </a:r>
          </a:p>
        </p:txBody>
      </p:sp>
      <p:sp>
        <p:nvSpPr>
          <p:cNvPr id="5" name="Content Placeholder 4"/>
          <p:cNvSpPr>
            <a:spLocks noGrp="1"/>
          </p:cNvSpPr>
          <p:nvPr>
            <p:ph idx="1"/>
          </p:nvPr>
        </p:nvSpPr>
        <p:spPr>
          <a:xfrm>
            <a:off x="838200" y="1825625"/>
            <a:ext cx="9789543" cy="4351338"/>
          </a:xfrm>
        </p:spPr>
        <p:txBody>
          <a:bodyPr>
            <a:normAutofit fontScale="92500" lnSpcReduction="10000"/>
          </a:bodyPr>
          <a:lstStyle/>
          <a:p>
            <a:pPr marL="0" indent="0">
              <a:buNone/>
            </a:pPr>
            <a:r>
              <a:rPr lang="en-US" sz="3500" dirty="0"/>
              <a:t>Mission and Ministry Sunday, October 21, 2018</a:t>
            </a:r>
          </a:p>
          <a:p>
            <a:r>
              <a:rPr lang="en-US" sz="3000" dirty="0"/>
              <a:t>WELS will provide worship, Bible study, and other resources to aid in a traditional-style mission festival.</a:t>
            </a:r>
          </a:p>
          <a:p>
            <a:r>
              <a:rPr lang="en-US" sz="3000" dirty="0"/>
              <a:t>Let’s recommit ourselves to Christ’s Great Commission locally and through the opportunities God gives us as a synod.</a:t>
            </a:r>
          </a:p>
          <a:p>
            <a:r>
              <a:rPr lang="en-US" sz="3000" dirty="0"/>
              <a:t>Special offerings can go to a designation chosen by the congregation or to “WELS Mission and Ministry” that supports our daily gospel work.</a:t>
            </a:r>
          </a:p>
          <a:p>
            <a:pPr marL="0" indent="0">
              <a:buNone/>
            </a:pPr>
            <a:r>
              <a:rPr lang="en-US" sz="3000" dirty="0">
                <a:solidFill>
                  <a:srgbClr val="0000FF"/>
                </a:solidFill>
              </a:rPr>
              <a:t>  mcg.welsrc.net/mission-festival</a:t>
            </a:r>
          </a:p>
          <a:p>
            <a:endParaRPr lang="en-US" sz="3200" dirty="0"/>
          </a:p>
          <a:p>
            <a:endParaRPr lang="en-US" dirty="0"/>
          </a:p>
        </p:txBody>
      </p:sp>
    </p:spTree>
    <p:extLst>
      <p:ext uri="{BB962C8B-B14F-4D97-AF65-F5344CB8AC3E}">
        <p14:creationId xmlns:p14="http://schemas.microsoft.com/office/powerpoint/2010/main" val="2290796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Scriptural encouragement</a:t>
            </a:r>
          </a:p>
        </p:txBody>
      </p:sp>
      <p:sp>
        <p:nvSpPr>
          <p:cNvPr id="5" name="Content Placeholder 4"/>
          <p:cNvSpPr>
            <a:spLocks noGrp="1"/>
          </p:cNvSpPr>
          <p:nvPr>
            <p:ph idx="1"/>
          </p:nvPr>
        </p:nvSpPr>
        <p:spPr/>
        <p:txBody>
          <a:bodyPr>
            <a:normAutofit/>
          </a:bodyPr>
          <a:lstStyle/>
          <a:p>
            <a:pPr marL="0" indent="0">
              <a:buNone/>
            </a:pPr>
            <a:endParaRPr lang="en-US" sz="3600" dirty="0"/>
          </a:p>
          <a:p>
            <a:pPr marL="0" indent="0">
              <a:buNone/>
            </a:pPr>
            <a:r>
              <a:rPr lang="en-US" sz="3600" i="1" dirty="0"/>
              <a:t>Rejoice in the Lord always. I will say it again: Rejoice (Philippians 4:4)!</a:t>
            </a:r>
          </a:p>
        </p:txBody>
      </p:sp>
    </p:spTree>
    <p:extLst>
      <p:ext uri="{BB962C8B-B14F-4D97-AF65-F5344CB8AC3E}">
        <p14:creationId xmlns:p14="http://schemas.microsoft.com/office/powerpoint/2010/main" val="1575850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bwMode="auto">
          <a:xfrm>
            <a:off x="1531189" y="1008991"/>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kern="1200">
                <a:solidFill>
                  <a:srgbClr val="FFFFFF"/>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rgbClr val="00184B"/>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rgbClr val="00184B"/>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rgbClr val="00184B"/>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rgbClr val="00184B"/>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rgbClr val="00184B"/>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rgbClr val="00184B"/>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rgbClr val="00184B"/>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rgbClr val="00184B"/>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ＭＳ Ｐゴシック" charset="0"/>
              </a:rPr>
              <a:t>Thank you!</a:t>
            </a:r>
            <a:endParaRPr kumimoji="0" lang="en-US" sz="4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ＭＳ Ｐゴシック" charset="0"/>
            </a:endParaRPr>
          </a:p>
        </p:txBody>
      </p:sp>
      <p:sp>
        <p:nvSpPr>
          <p:cNvPr id="3" name="Subtitle 6"/>
          <p:cNvSpPr txBox="1">
            <a:spLocks/>
          </p:cNvSpPr>
          <p:nvPr/>
        </p:nvSpPr>
        <p:spPr bwMode="auto">
          <a:xfrm>
            <a:off x="1554900" y="2643176"/>
            <a:ext cx="643943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3200" kern="1200">
                <a:solidFill>
                  <a:srgbClr val="FFFFFF"/>
                </a:solidFill>
                <a:effectLst>
                  <a:outerShdw blurRad="50800" dist="38100" dir="2700000" algn="tl" rotWithShape="0">
                    <a:prstClr val="black">
                      <a:alpha val="40000"/>
                    </a:prstClr>
                  </a:outerShdw>
                </a:effectLst>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effectLst>
                  <a:outerShdw blurRad="50800" dist="38100" dir="2700000" algn="tl" rotWithShape="0">
                    <a:prstClr val="black">
                      <a:alpha val="40000"/>
                    </a:prstClr>
                  </a:outerShdw>
                </a:effectLst>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effectLst>
                  <a:outerShdw blurRad="50800" dist="38100" dir="2700000" algn="tl" rotWithShape="0">
                    <a:prstClr val="black">
                      <a:alpha val="40000"/>
                    </a:prstClr>
                  </a:outerShdw>
                </a:effectLst>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effectLst>
                  <a:outerShdw blurRad="50800" dist="38100" dir="2700000" algn="tl" rotWithShape="0">
                    <a:prstClr val="black">
                      <a:alpha val="40000"/>
                    </a:prstClr>
                  </a:outerShdw>
                </a:effectLst>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effectLst>
                  <a:outerShdw blurRad="50800" dist="38100" dir="2700000" algn="tl" rotWithShape="0">
                    <a:prstClr val="black">
                      <a:alpha val="40000"/>
                    </a:prstClr>
                  </a:outerShdw>
                </a:effectLst>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ＭＳ Ｐゴシック" charset="0"/>
              </a:rPr>
              <a:t>WELS Ministry of Christian Giving</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a:ln>
                  <a:noFill/>
                </a:ln>
                <a:solidFill>
                  <a:sysClr val="window" lastClr="FFFFFF"/>
                </a:solidFill>
                <a:effectLst>
                  <a:outerShdw blurRad="50800" dist="38100" dir="2700000" algn="tl" rotWithShape="0">
                    <a:prstClr val="black">
                      <a:alpha val="40000"/>
                    </a:prstClr>
                  </a:outerShdw>
                </a:effectLst>
                <a:uLnTx/>
                <a:uFillTx/>
                <a:latin typeface="Arial"/>
                <a:ea typeface="ＭＳ Ｐゴシック" charset="0"/>
              </a:rPr>
              <a:t>mcg@wels.net</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ＭＳ Ｐゴシック" charset="0"/>
              </a:rPr>
              <a:t>800-827-5482</a:t>
            </a:r>
            <a:endParaRPr kumimoji="0" lang="en-US" sz="3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ＭＳ Ｐゴシック" charset="0"/>
            </a:endParaRPr>
          </a:p>
        </p:txBody>
      </p:sp>
    </p:spTree>
    <p:extLst>
      <p:ext uri="{BB962C8B-B14F-4D97-AF65-F5344CB8AC3E}">
        <p14:creationId xmlns:p14="http://schemas.microsoft.com/office/powerpoint/2010/main" val="142039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Christ’s giving is joyful</a:t>
            </a:r>
          </a:p>
        </p:txBody>
      </p:sp>
      <p:sp>
        <p:nvSpPr>
          <p:cNvPr id="5" name="Content Placeholder 4"/>
          <p:cNvSpPr>
            <a:spLocks noGrp="1"/>
          </p:cNvSpPr>
          <p:nvPr>
            <p:ph idx="1"/>
          </p:nvPr>
        </p:nvSpPr>
        <p:spPr/>
        <p:txBody>
          <a:bodyPr>
            <a:normAutofit/>
          </a:bodyPr>
          <a:lstStyle/>
          <a:p>
            <a:pPr marL="0" indent="0">
              <a:buNone/>
            </a:pPr>
            <a:endParaRPr lang="en-US" sz="3600" dirty="0"/>
          </a:p>
          <a:p>
            <a:pPr marL="0" indent="0">
              <a:buNone/>
            </a:pPr>
            <a:r>
              <a:rPr lang="en-US" sz="3600" i="1" dirty="0"/>
              <a:t>For the joy set before him [Jesus] endured the cross, scorning its shame, and sat down at the right hand of the throne of God </a:t>
            </a:r>
            <a:r>
              <a:rPr lang="en-US" sz="3600" dirty="0"/>
              <a:t>(Hebrews 12:2).</a:t>
            </a:r>
          </a:p>
        </p:txBody>
      </p:sp>
    </p:spTree>
    <p:extLst>
      <p:ext uri="{BB962C8B-B14F-4D97-AF65-F5344CB8AC3E}">
        <p14:creationId xmlns:p14="http://schemas.microsoft.com/office/powerpoint/2010/main" val="100738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Christian giving is joyful</a:t>
            </a:r>
          </a:p>
        </p:txBody>
      </p:sp>
      <p:sp>
        <p:nvSpPr>
          <p:cNvPr id="5" name="Content Placeholder 4"/>
          <p:cNvSpPr>
            <a:spLocks noGrp="1"/>
          </p:cNvSpPr>
          <p:nvPr>
            <p:ph idx="1"/>
          </p:nvPr>
        </p:nvSpPr>
        <p:spPr/>
        <p:txBody>
          <a:bodyPr>
            <a:normAutofit/>
          </a:bodyPr>
          <a:lstStyle/>
          <a:p>
            <a:pPr marL="0" indent="0">
              <a:buNone/>
            </a:pPr>
            <a:endParaRPr lang="en-US" sz="3600" dirty="0"/>
          </a:p>
          <a:p>
            <a:pPr marL="0" indent="0">
              <a:buNone/>
            </a:pPr>
            <a:r>
              <a:rPr lang="en-US" sz="3600" i="1" dirty="0"/>
              <a:t>Joyfully [give] thanks to the Father, who has qualified you to share in the inheritance of his holy people in the kingdom of light</a:t>
            </a:r>
            <a:r>
              <a:rPr lang="en-US" sz="3600" dirty="0"/>
              <a:t> (Colossians 1:11-12).</a:t>
            </a:r>
          </a:p>
        </p:txBody>
      </p:sp>
    </p:spTree>
    <p:extLst>
      <p:ext uri="{BB962C8B-B14F-4D97-AF65-F5344CB8AC3E}">
        <p14:creationId xmlns:p14="http://schemas.microsoft.com/office/powerpoint/2010/main" val="297614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800" dirty="0"/>
              <a:t>Worship and Bible study 2017</a:t>
            </a:r>
          </a:p>
        </p:txBody>
      </p:sp>
      <p:sp>
        <p:nvSpPr>
          <p:cNvPr id="10" name="Rectangle 9"/>
          <p:cNvSpPr/>
          <p:nvPr/>
        </p:nvSpPr>
        <p:spPr>
          <a:xfrm>
            <a:off x="7521641" y="1721805"/>
            <a:ext cx="3534449" cy="3997239"/>
          </a:xfrm>
          <a:prstGeom prst="rect">
            <a:avLst/>
          </a:prstGeom>
          <a:solidFill>
            <a:srgbClr val="0070C0">
              <a:alpha val="85882"/>
            </a:srgbClr>
          </a:solidFill>
          <a:ln w="25400" cap="flat" cmpd="sng" algn="ctr">
            <a:noFill/>
            <a:prstDash val="solid"/>
          </a:ln>
          <a:effectLst/>
        </p:spPr>
        <p:txBody>
          <a:bodyPr rtlCol="0" anchor="ctr"/>
          <a:lstStyle/>
          <a:p>
            <a:pPr algn="ctr">
              <a:defRPr/>
            </a:pPr>
            <a:endParaRPr lang="en-US" kern="0">
              <a:solidFill>
                <a:srgbClr val="FF0000"/>
              </a:solidFill>
              <a:latin typeface="Calibri"/>
              <a:ea typeface="ＭＳ Ｐゴシック" charset="0"/>
            </a:endParaRPr>
          </a:p>
        </p:txBody>
      </p:sp>
      <p:sp>
        <p:nvSpPr>
          <p:cNvPr id="11" name="TextBox 10"/>
          <p:cNvSpPr txBox="1"/>
          <p:nvPr/>
        </p:nvSpPr>
        <p:spPr>
          <a:xfrm>
            <a:off x="7692656" y="1997216"/>
            <a:ext cx="3200400" cy="3403239"/>
          </a:xfrm>
          <a:prstGeom prst="rect">
            <a:avLst/>
          </a:prstGeom>
          <a:noFill/>
        </p:spPr>
        <p:txBody>
          <a:bodyPr wrap="square" rtlCol="0">
            <a:spAutoFit/>
          </a:bodyPr>
          <a:lstStyle/>
          <a:p>
            <a:pPr marL="285750" indent="-285750">
              <a:lnSpc>
                <a:spcPct val="130000"/>
              </a:lnSpc>
              <a:buFont typeface="Wingdings" charset="2"/>
              <a:buChar char="§"/>
              <a:defRPr/>
            </a:pPr>
            <a:r>
              <a:rPr lang="en-US" altLang="en-US" sz="2400" dirty="0">
                <a:solidFill>
                  <a:prstClr val="white"/>
                </a:solidFill>
                <a:ea typeface="ＭＳ Ｐゴシック" charset="0"/>
                <a:cs typeface="Arial"/>
              </a:rPr>
              <a:t>42% in worship</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15% in Bible class</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2.5% of income to offerings</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6.5% of church offerings given as CMO</a:t>
            </a:r>
          </a:p>
        </p:txBody>
      </p:sp>
      <p:pic>
        <p:nvPicPr>
          <p:cNvPr id="3" name="Picture 2">
            <a:extLst>
              <a:ext uri="{FF2B5EF4-FFF2-40B4-BE49-F238E27FC236}">
                <a16:creationId xmlns:a16="http://schemas.microsoft.com/office/drawing/2014/main" id="{0742EC14-D05C-40B8-8F1D-253DD9ED5FA5}"/>
              </a:ext>
            </a:extLst>
          </p:cNvPr>
          <p:cNvPicPr>
            <a:picLocks noChangeAspect="1"/>
          </p:cNvPicPr>
          <p:nvPr/>
        </p:nvPicPr>
        <p:blipFill>
          <a:blip r:embed="rId3"/>
          <a:stretch>
            <a:fillRect/>
          </a:stretch>
        </p:blipFill>
        <p:spPr>
          <a:xfrm>
            <a:off x="1247891" y="1721805"/>
            <a:ext cx="6281732" cy="4010762"/>
          </a:xfrm>
          <a:prstGeom prst="rect">
            <a:avLst/>
          </a:prstGeom>
        </p:spPr>
      </p:pic>
    </p:spTree>
    <p:extLst>
      <p:ext uri="{BB962C8B-B14F-4D97-AF65-F5344CB8AC3E}">
        <p14:creationId xmlns:p14="http://schemas.microsoft.com/office/powerpoint/2010/main" val="127379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Congregation Mission Offerings</a:t>
            </a:r>
          </a:p>
        </p:txBody>
      </p:sp>
      <p:sp>
        <p:nvSpPr>
          <p:cNvPr id="5" name="Content Placeholder 4"/>
          <p:cNvSpPr>
            <a:spLocks noGrp="1"/>
          </p:cNvSpPr>
          <p:nvPr>
            <p:ph idx="1"/>
          </p:nvPr>
        </p:nvSpPr>
        <p:spPr/>
        <p:txBody>
          <a:bodyPr>
            <a:normAutofit/>
          </a:bodyPr>
          <a:lstStyle/>
          <a:p>
            <a:pPr>
              <a:lnSpc>
                <a:spcPct val="100000"/>
              </a:lnSpc>
            </a:pPr>
            <a:r>
              <a:rPr lang="en-US" sz="3200" b="1" dirty="0"/>
              <a:t>2017 offerings</a:t>
            </a:r>
            <a:r>
              <a:rPr lang="en-US" sz="3200" dirty="0"/>
              <a:t> totaled $21.4 million. This was 0.7 percent above commitments and 1.4 percent above prior year receipts. Western Wisconsin District: $3.47 million (97.8 percent).</a:t>
            </a:r>
          </a:p>
          <a:p>
            <a:pPr>
              <a:lnSpc>
                <a:spcPct val="100000"/>
              </a:lnSpc>
            </a:pPr>
            <a:r>
              <a:rPr lang="en-US" sz="3200" b="1" dirty="0"/>
              <a:t>2018 subscriptions</a:t>
            </a:r>
            <a:r>
              <a:rPr lang="en-US" sz="3200" dirty="0"/>
              <a:t> point to a decrease of 0.5 percent from 2017 actual offerings.</a:t>
            </a:r>
          </a:p>
          <a:p>
            <a:pPr>
              <a:lnSpc>
                <a:spcPct val="100000"/>
              </a:lnSpc>
            </a:pPr>
            <a:r>
              <a:rPr lang="en-US" sz="3200" dirty="0"/>
              <a:t>We thank the Lord and his people for these gifts and commitments.</a:t>
            </a:r>
          </a:p>
          <a:p>
            <a:endParaRPr lang="en-US" dirty="0"/>
          </a:p>
        </p:txBody>
      </p:sp>
    </p:spTree>
    <p:extLst>
      <p:ext uri="{BB962C8B-B14F-4D97-AF65-F5344CB8AC3E}">
        <p14:creationId xmlns:p14="http://schemas.microsoft.com/office/powerpoint/2010/main" val="1857459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Congregation Mission Offerings</a:t>
            </a:r>
          </a:p>
        </p:txBody>
      </p:sp>
      <p:sp>
        <p:nvSpPr>
          <p:cNvPr id="2" name="Content Placeholder 1"/>
          <p:cNvSpPr>
            <a:spLocks noGrp="1"/>
          </p:cNvSpPr>
          <p:nvPr>
            <p:ph idx="1"/>
          </p:nvPr>
        </p:nvSpPr>
        <p:spPr/>
        <p:txBody>
          <a:bodyPr/>
          <a:lstStyle/>
          <a:p>
            <a:r>
              <a:rPr lang="en-US" dirty="0"/>
              <a:t>Year to year CMO have remained level while communicant membership has gradually declined.</a:t>
            </a:r>
            <a:endParaRPr lang="en-US" dirty="0">
              <a:highlight>
                <a:srgbClr val="FFFF00"/>
              </a:highlight>
            </a:endParaRPr>
          </a:p>
          <a:p>
            <a:endParaRPr lang="en-US" dirty="0"/>
          </a:p>
        </p:txBody>
      </p:sp>
      <p:pic>
        <p:nvPicPr>
          <p:cNvPr id="5" name="Picture 4">
            <a:extLst>
              <a:ext uri="{FF2B5EF4-FFF2-40B4-BE49-F238E27FC236}">
                <a16:creationId xmlns:a16="http://schemas.microsoft.com/office/drawing/2014/main" id="{F9DBB672-D59A-436F-867C-9566EC99B68A}"/>
              </a:ext>
            </a:extLst>
          </p:cNvPr>
          <p:cNvPicPr>
            <a:picLocks noChangeAspect="1"/>
          </p:cNvPicPr>
          <p:nvPr/>
        </p:nvPicPr>
        <p:blipFill>
          <a:blip r:embed="rId3"/>
          <a:stretch>
            <a:fillRect/>
          </a:stretch>
        </p:blipFill>
        <p:spPr>
          <a:xfrm>
            <a:off x="838200" y="2818512"/>
            <a:ext cx="4612252" cy="3136332"/>
          </a:xfrm>
          <a:prstGeom prst="rect">
            <a:avLst/>
          </a:prstGeom>
        </p:spPr>
      </p:pic>
      <p:graphicFrame>
        <p:nvGraphicFramePr>
          <p:cNvPr id="6" name="Chart 5">
            <a:extLst>
              <a:ext uri="{FF2B5EF4-FFF2-40B4-BE49-F238E27FC236}">
                <a16:creationId xmlns:a16="http://schemas.microsoft.com/office/drawing/2014/main" id="{B2692757-7B4F-41D3-BBC6-445C0BF44906}"/>
              </a:ext>
            </a:extLst>
          </p:cNvPr>
          <p:cNvGraphicFramePr>
            <a:graphicFrameLocks/>
          </p:cNvGraphicFramePr>
          <p:nvPr>
            <p:extLst>
              <p:ext uri="{D42A27DB-BD31-4B8C-83A1-F6EECF244321}">
                <p14:modId xmlns:p14="http://schemas.microsoft.com/office/powerpoint/2010/main" val="3222940179"/>
              </p:ext>
            </p:extLst>
          </p:nvPr>
        </p:nvGraphicFramePr>
        <p:xfrm>
          <a:off x="6316532" y="3015078"/>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737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Congregation Mission Offerings</a:t>
            </a:r>
          </a:p>
        </p:txBody>
      </p:sp>
      <p:sp>
        <p:nvSpPr>
          <p:cNvPr id="2" name="Content Placeholder 1"/>
          <p:cNvSpPr>
            <a:spLocks noGrp="1"/>
          </p:cNvSpPr>
          <p:nvPr>
            <p:ph idx="1"/>
          </p:nvPr>
        </p:nvSpPr>
        <p:spPr/>
        <p:txBody>
          <a:bodyPr/>
          <a:lstStyle/>
          <a:p>
            <a:r>
              <a:rPr lang="en-US" dirty="0"/>
              <a:t>CMO remains level while total church offerings increased.</a:t>
            </a:r>
            <a:endParaRPr lang="en-US" dirty="0">
              <a:highlight>
                <a:srgbClr val="FFFF00"/>
              </a:highlight>
            </a:endParaRPr>
          </a:p>
          <a:p>
            <a:endParaRPr lang="en-US" dirty="0"/>
          </a:p>
        </p:txBody>
      </p:sp>
      <p:graphicFrame>
        <p:nvGraphicFramePr>
          <p:cNvPr id="7" name="Chart 6">
            <a:extLst>
              <a:ext uri="{FF2B5EF4-FFF2-40B4-BE49-F238E27FC236}">
                <a16:creationId xmlns:a16="http://schemas.microsoft.com/office/drawing/2014/main" id="{D6E46A76-F66B-4AEB-9E5B-8A15498CDDD5}"/>
              </a:ext>
            </a:extLst>
          </p:cNvPr>
          <p:cNvGraphicFramePr>
            <a:graphicFrameLocks/>
          </p:cNvGraphicFramePr>
          <p:nvPr>
            <p:extLst>
              <p:ext uri="{D42A27DB-BD31-4B8C-83A1-F6EECF244321}">
                <p14:modId xmlns:p14="http://schemas.microsoft.com/office/powerpoint/2010/main" val="1480415897"/>
              </p:ext>
            </p:extLst>
          </p:nvPr>
        </p:nvGraphicFramePr>
        <p:xfrm>
          <a:off x="2658929" y="2595378"/>
          <a:ext cx="6442038" cy="38652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078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Congregation Mission Offerings</a:t>
            </a:r>
          </a:p>
        </p:txBody>
      </p:sp>
      <p:sp>
        <p:nvSpPr>
          <p:cNvPr id="2" name="Content Placeholder 1"/>
          <p:cNvSpPr>
            <a:spLocks noGrp="1"/>
          </p:cNvSpPr>
          <p:nvPr>
            <p:ph idx="1"/>
          </p:nvPr>
        </p:nvSpPr>
        <p:spPr/>
        <p:txBody>
          <a:bodyPr/>
          <a:lstStyle/>
          <a:p>
            <a:r>
              <a:rPr lang="en-US" dirty="0"/>
              <a:t>CMO remains level while capital indebtedness is higher in recent years.</a:t>
            </a:r>
            <a:endParaRPr lang="en-US" dirty="0">
              <a:highlight>
                <a:srgbClr val="FFFF00"/>
              </a:highlight>
            </a:endParaRPr>
          </a:p>
          <a:p>
            <a:endParaRPr lang="en-US" dirty="0"/>
          </a:p>
        </p:txBody>
      </p:sp>
      <p:graphicFrame>
        <p:nvGraphicFramePr>
          <p:cNvPr id="5" name="Chart 4">
            <a:extLst>
              <a:ext uri="{FF2B5EF4-FFF2-40B4-BE49-F238E27FC236}">
                <a16:creationId xmlns:a16="http://schemas.microsoft.com/office/drawing/2014/main" id="{8E120746-A99C-4FD6-A11A-C4BD5A753A36}"/>
              </a:ext>
            </a:extLst>
          </p:cNvPr>
          <p:cNvGraphicFramePr>
            <a:graphicFrameLocks/>
          </p:cNvGraphicFramePr>
          <p:nvPr>
            <p:extLst>
              <p:ext uri="{D42A27DB-BD31-4B8C-83A1-F6EECF244321}">
                <p14:modId xmlns:p14="http://schemas.microsoft.com/office/powerpoint/2010/main" val="918132560"/>
              </p:ext>
            </p:extLst>
          </p:nvPr>
        </p:nvGraphicFramePr>
        <p:xfrm>
          <a:off x="3296314" y="2990625"/>
          <a:ext cx="5750862" cy="34505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6955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035B0044ED745B44E5D869E6897EB" ma:contentTypeVersion="6" ma:contentTypeDescription="Create a new document." ma:contentTypeScope="" ma:versionID="5ce321e66fe6acadc2544c4a2d667e6b">
  <xsd:schema xmlns:xsd="http://www.w3.org/2001/XMLSchema" xmlns:xs="http://www.w3.org/2001/XMLSchema" xmlns:p="http://schemas.microsoft.com/office/2006/metadata/properties" xmlns:ns2="bdce1381-54c6-4e94-9768-2f8de58d8427" xmlns:ns3="3f8c7e68-76f5-47d8-a210-280a72972cb8" xmlns:ns4="ac28ca45-6f5c-4d0a-988a-ce27831fc4aa" targetNamespace="http://schemas.microsoft.com/office/2006/metadata/properties" ma:root="true" ma:fieldsID="b03346cce8b115c4b742706d2ceaf52d" ns2:_="" ns3:_="" ns4:_="">
    <xsd:import namespace="bdce1381-54c6-4e94-9768-2f8de58d8427"/>
    <xsd:import namespace="3f8c7e68-76f5-47d8-a210-280a72972cb8"/>
    <xsd:import namespace="ac28ca45-6f5c-4d0a-988a-ce27831fc4aa"/>
    <xsd:element name="properties">
      <xsd:complexType>
        <xsd:sequence>
          <xsd:element name="documentManagement">
            <xsd:complexType>
              <xsd:all>
                <xsd:element ref="ns2:SharedWithUsers" minOccurs="0"/>
                <xsd:element ref="ns3:SharingHintHash" minOccurs="0"/>
                <xsd:element ref="ns2:SharedWithDetail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c7e68-76f5-47d8-a210-280a72972cb8"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28ca45-6f5c-4d0a-988a-ce27831fc4a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ce1381-54c6-4e94-9768-2f8de58d8427">
      <UserInfo>
        <DisplayName>Kurt Lueneburg</DisplayName>
        <AccountId>21</AccountId>
        <AccountType/>
      </UserInfo>
      <UserInfo>
        <DisplayName>Adam Goede</DisplayName>
        <AccountId>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E91F0E-2766-433F-889A-87B99143B2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e1381-54c6-4e94-9768-2f8de58d8427"/>
    <ds:schemaRef ds:uri="3f8c7e68-76f5-47d8-a210-280a72972cb8"/>
    <ds:schemaRef ds:uri="ac28ca45-6f5c-4d0a-988a-ce27831fc4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1E058D-BFF6-4BD1-B658-334CD70B7616}">
  <ds:schemaRefs>
    <ds:schemaRef ds:uri="http://purl.org/dc/dcmitype/"/>
    <ds:schemaRef ds:uri="bdce1381-54c6-4e94-9768-2f8de58d8427"/>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3f8c7e68-76f5-47d8-a210-280a72972cb8"/>
    <ds:schemaRef ds:uri="http://schemas.microsoft.com/office/2006/documentManagement/types"/>
    <ds:schemaRef ds:uri="http://purl.org/dc/terms/"/>
    <ds:schemaRef ds:uri="ac28ca45-6f5c-4d0a-988a-ce27831fc4aa"/>
    <ds:schemaRef ds:uri="http://www.w3.org/XML/1998/namespace"/>
  </ds:schemaRefs>
</ds:datastoreItem>
</file>

<file path=customXml/itemProps3.xml><?xml version="1.0" encoding="utf-8"?>
<ds:datastoreItem xmlns:ds="http://schemas.openxmlformats.org/officeDocument/2006/customXml" ds:itemID="{68E1C163-4EC1-4E21-AE7A-ABAEEC723C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897</TotalTime>
  <Words>1825</Words>
  <Application>Microsoft Office PowerPoint</Application>
  <PresentationFormat>Widescreen</PresentationFormat>
  <Paragraphs>152</Paragraphs>
  <Slides>24</Slides>
  <Notes>23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24</vt:i4>
      </vt:variant>
    </vt:vector>
  </HeadingPairs>
  <TitlesOfParts>
    <vt:vector size="32" baseType="lpstr">
      <vt:lpstr>ＭＳ Ｐゴシック</vt:lpstr>
      <vt:lpstr>Arial</vt:lpstr>
      <vt:lpstr>Calibri</vt:lpstr>
      <vt:lpstr>Wingdings</vt:lpstr>
      <vt:lpstr>Office Theme</vt:lpstr>
      <vt:lpstr>Custom Design</vt:lpstr>
      <vt:lpstr>1_Custom Design</vt:lpstr>
      <vt:lpstr>2_Custom Design</vt:lpstr>
      <vt:lpstr>PowerPoint Presentation</vt:lpstr>
      <vt:lpstr>PowerPoint Presentation</vt:lpstr>
      <vt:lpstr>Christ’s giving is joyful</vt:lpstr>
      <vt:lpstr>Christian giving is joyful</vt:lpstr>
      <vt:lpstr>Worship and Bible study 2017</vt:lpstr>
      <vt:lpstr>Congregation Mission Offerings</vt:lpstr>
      <vt:lpstr>Congregation Mission Offerings</vt:lpstr>
      <vt:lpstr>Congregation Mission Offerings</vt:lpstr>
      <vt:lpstr>Congregation Mission Offerings</vt:lpstr>
      <vt:lpstr>Congregation Mission Offerings</vt:lpstr>
      <vt:lpstr>Congregation Mission Offerings</vt:lpstr>
      <vt:lpstr>Individual offerings</vt:lpstr>
      <vt:lpstr>We joyously give to family</vt:lpstr>
      <vt:lpstr>Individual offerings</vt:lpstr>
      <vt:lpstr>Individual offerings</vt:lpstr>
      <vt:lpstr>Individual offerings</vt:lpstr>
      <vt:lpstr>Individual offerings</vt:lpstr>
      <vt:lpstr>Individual offerings</vt:lpstr>
      <vt:lpstr>Resources</vt:lpstr>
      <vt:lpstr>Resources</vt:lpstr>
      <vt:lpstr>Resources</vt:lpstr>
      <vt:lpstr>Resources</vt:lpstr>
      <vt:lpstr>Scriptural encouragement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Kurt Lueneburg</cp:lastModifiedBy>
  <cp:revision>77</cp:revision>
  <cp:lastPrinted>2017-05-26T21:01:47Z</cp:lastPrinted>
  <dcterms:created xsi:type="dcterms:W3CDTF">2017-03-09T20:59:43Z</dcterms:created>
  <dcterms:modified xsi:type="dcterms:W3CDTF">2018-06-05T09:45:41Z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0x01010088E035B0044ED745B44E5D869E6897EB</vt:lpwstr>
  </property>
</Properties>
</file>