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56" r:id="rId3"/>
    <p:sldId id="287" r:id="rId4"/>
    <p:sldId id="294" r:id="rId5"/>
    <p:sldId id="300" r:id="rId6"/>
    <p:sldId id="295" r:id="rId7"/>
    <p:sldId id="296" r:id="rId8"/>
    <p:sldId id="338" r:id="rId9"/>
    <p:sldId id="299" r:id="rId10"/>
    <p:sldId id="335" r:id="rId11"/>
    <p:sldId id="329" r:id="rId12"/>
    <p:sldId id="336" r:id="rId13"/>
    <p:sldId id="330" r:id="rId14"/>
    <p:sldId id="331" r:id="rId15"/>
    <p:sldId id="334" r:id="rId16"/>
    <p:sldId id="332" r:id="rId17"/>
    <p:sldId id="337" r:id="rId18"/>
    <p:sldId id="276" r:id="rId19"/>
    <p:sldId id="301" r:id="rId20"/>
    <p:sldId id="311" r:id="rId21"/>
    <p:sldId id="258" r:id="rId22"/>
    <p:sldId id="304" r:id="rId23"/>
    <p:sldId id="303" r:id="rId24"/>
    <p:sldId id="310" r:id="rId25"/>
    <p:sldId id="267" r:id="rId26"/>
    <p:sldId id="309" r:id="rId27"/>
    <p:sldId id="297" r:id="rId28"/>
    <p:sldId id="324" r:id="rId29"/>
    <p:sldId id="325" r:id="rId30"/>
    <p:sldId id="326" r:id="rId31"/>
    <p:sldId id="306" r:id="rId32"/>
    <p:sldId id="307" r:id="rId33"/>
    <p:sldId id="308" r:id="rId34"/>
    <p:sldId id="316" r:id="rId35"/>
    <p:sldId id="318" r:id="rId36"/>
    <p:sldId id="260" r:id="rId37"/>
    <p:sldId id="317" r:id="rId38"/>
    <p:sldId id="257" r:id="rId39"/>
    <p:sldId id="259" r:id="rId40"/>
    <p:sldId id="319" r:id="rId41"/>
    <p:sldId id="323" r:id="rId42"/>
    <p:sldId id="322" r:id="rId43"/>
    <p:sldId id="320" r:id="rId44"/>
    <p:sldId id="321" r:id="rId45"/>
    <p:sldId id="340" r:id="rId46"/>
    <p:sldId id="339" r:id="rId47"/>
    <p:sldId id="313" r:id="rId48"/>
    <p:sldId id="314" r:id="rId49"/>
    <p:sldId id="312" r:id="rId50"/>
    <p:sldId id="328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97" autoAdjust="0"/>
    <p:restoredTop sz="94660"/>
  </p:normalViewPr>
  <p:slideViewPr>
    <p:cSldViewPr snapToGrid="0">
      <p:cViewPr varScale="1">
        <p:scale>
          <a:sx n="61" d="100"/>
          <a:sy n="61" d="100"/>
        </p:scale>
        <p:origin x="78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9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C230-8EF7-45BD-BDEC-5F5E451AD4DC}" type="datetimeFigureOut">
              <a:rPr lang="en-US" smtClean="0"/>
              <a:t>6/4/18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EAF1-78B9-4AAF-B251-64A5F0953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14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C230-8EF7-45BD-BDEC-5F5E451AD4DC}" type="datetimeFigureOut">
              <a:rPr lang="en-US" smtClean="0"/>
              <a:t>6/4/18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EAF1-78B9-4AAF-B251-64A5F0953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63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C230-8EF7-45BD-BDEC-5F5E451AD4DC}" type="datetimeFigureOut">
              <a:rPr lang="en-US" smtClean="0"/>
              <a:t>6/4/18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EAF1-78B9-4AAF-B251-64A5F0953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30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C230-8EF7-45BD-BDEC-5F5E451AD4DC}" type="datetimeFigureOut">
              <a:rPr lang="en-US" smtClean="0"/>
              <a:t>6/4/18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EAF1-78B9-4AAF-B251-64A5F0953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0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C230-8EF7-45BD-BDEC-5F5E451AD4DC}" type="datetimeFigureOut">
              <a:rPr lang="en-US" smtClean="0"/>
              <a:t>6/4/18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EAF1-78B9-4AAF-B251-64A5F0953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17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C230-8EF7-45BD-BDEC-5F5E451AD4DC}" type="datetimeFigureOut">
              <a:rPr lang="en-US" smtClean="0"/>
              <a:t>6/4/18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EAF1-78B9-4AAF-B251-64A5F0953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90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C230-8EF7-45BD-BDEC-5F5E451AD4DC}" type="datetimeFigureOut">
              <a:rPr lang="en-US" smtClean="0"/>
              <a:t>6/4/18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EAF1-78B9-4AAF-B251-64A5F0953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97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C230-8EF7-45BD-BDEC-5F5E451AD4DC}" type="datetimeFigureOut">
              <a:rPr lang="en-US" smtClean="0"/>
              <a:t>6/4/18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EAF1-78B9-4AAF-B251-64A5F0953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02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C230-8EF7-45BD-BDEC-5F5E451AD4DC}" type="datetimeFigureOut">
              <a:rPr lang="en-US" smtClean="0"/>
              <a:t>6/4/18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EAF1-78B9-4AAF-B251-64A5F0953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84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C230-8EF7-45BD-BDEC-5F5E451AD4DC}" type="datetimeFigureOut">
              <a:rPr lang="en-US" smtClean="0"/>
              <a:t>6/4/18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EAF1-78B9-4AAF-B251-64A5F0953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22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C230-8EF7-45BD-BDEC-5F5E451AD4DC}" type="datetimeFigureOut">
              <a:rPr lang="en-US" smtClean="0"/>
              <a:t>6/4/18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EAF1-78B9-4AAF-B251-64A5F0953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75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7C230-8EF7-45BD-BDEC-5F5E451AD4DC}" type="datetimeFigureOut">
              <a:rPr lang="en-US" smtClean="0"/>
              <a:t>6/4/18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8EAF1-78B9-4AAF-B251-64A5F0953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2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rlcverona.com/site/default.asp?sec_id=180007160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584BEA-61F3-4C2E-A1AF-0D8AB59575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5" b="2028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F9F604-5D7B-4E5A-9F7E-737FDE5037E3}"/>
              </a:ext>
            </a:extLst>
          </p:cNvPr>
          <p:cNvSpPr txBox="1"/>
          <p:nvPr/>
        </p:nvSpPr>
        <p:spPr>
          <a:xfrm>
            <a:off x="2245894" y="1876926"/>
            <a:ext cx="77002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“You will be my witnesses in Jerusalem, in all Judea and Samaria, and to the ends of the earth.”</a:t>
            </a:r>
            <a:br>
              <a:rPr lang="en-US" sz="4800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4800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Acts 1:8</a:t>
            </a:r>
            <a:br>
              <a:rPr lang="en-US" sz="4800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4800" dirty="0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2380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541DCF-5DE8-42AA-AD9B-07453CDA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1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7B584F-ABA4-4EC9-9730-8ADC24EFCFA0}"/>
              </a:ext>
            </a:extLst>
          </p:cNvPr>
          <p:cNvSpPr txBox="1"/>
          <p:nvPr/>
        </p:nvSpPr>
        <p:spPr>
          <a:xfrm>
            <a:off x="2918059" y="2869933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Richland Center, WI</a:t>
            </a: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47222ECF-9F6A-424B-B166-BE5BFE00F426}"/>
              </a:ext>
            </a:extLst>
          </p:cNvPr>
          <p:cNvSpPr/>
          <p:nvPr/>
        </p:nvSpPr>
        <p:spPr>
          <a:xfrm>
            <a:off x="1828800" y="2869933"/>
            <a:ext cx="1331495" cy="19410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44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34D989C2-B248-45E6-9FBD-49C2E4A666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" r="1" b="39277"/>
          <a:stretch/>
        </p:blipFill>
        <p:spPr>
          <a:xfrm rot="21480000">
            <a:off x="1138607" y="1001583"/>
            <a:ext cx="10011544" cy="48101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40EF2B-A2EF-4EF2-8F8D-428560BF330E}"/>
              </a:ext>
            </a:extLst>
          </p:cNvPr>
          <p:cNvSpPr txBox="1"/>
          <p:nvPr/>
        </p:nvSpPr>
        <p:spPr>
          <a:xfrm rot="21411281">
            <a:off x="6140576" y="368573"/>
            <a:ext cx="47163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Pastor Daniel </a:t>
            </a:r>
            <a:r>
              <a:rPr lang="en-US" sz="3600" dirty="0" err="1"/>
              <a:t>Lewig</a:t>
            </a:r>
            <a:r>
              <a:rPr lang="en-US" sz="3600" dirty="0"/>
              <a:t> and wife Amanda…installed Dec 2015</a:t>
            </a:r>
          </a:p>
        </p:txBody>
      </p:sp>
    </p:spTree>
    <p:extLst>
      <p:ext uri="{BB962C8B-B14F-4D97-AF65-F5344CB8AC3E}">
        <p14:creationId xmlns:p14="http://schemas.microsoft.com/office/powerpoint/2010/main" val="1456150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26B41-8AF6-4794-8F1C-5E85C9775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Dual Parish Stats</a:t>
            </a:r>
            <a:br>
              <a:rPr lang="en-US" b="1" dirty="0"/>
            </a:br>
            <a:r>
              <a:rPr lang="en-US" b="1" dirty="0"/>
              <a:t>Not large congregations or budgets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11BC1-34BC-4A9E-9564-180096E4B2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4000" dirty="0"/>
              <a:t>St John's - </a:t>
            </a:r>
            <a:r>
              <a:rPr lang="en-US" sz="4000" dirty="0" err="1"/>
              <a:t>Hillpoint</a:t>
            </a:r>
            <a:br>
              <a:rPr lang="en-US" sz="4000" dirty="0"/>
            </a:br>
            <a:r>
              <a:rPr lang="en-US" sz="4000" dirty="0"/>
              <a:t>Avg Sunday attendance: 55</a:t>
            </a:r>
            <a:br>
              <a:rPr lang="en-US" sz="4000" dirty="0"/>
            </a:br>
            <a:endParaRPr lang="en-US" sz="4000" dirty="0"/>
          </a:p>
          <a:p>
            <a:r>
              <a:rPr lang="en-US" sz="4000" dirty="0"/>
              <a:t>Yearly budget:  </a:t>
            </a:r>
          </a:p>
          <a:p>
            <a:pPr marL="0" indent="0">
              <a:buNone/>
            </a:pPr>
            <a:r>
              <a:rPr lang="en-US" sz="4000" dirty="0"/>
              <a:t>  $65,000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BC01DC-503C-4535-A2EB-9D7F6D253F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Trinity - Lime Ridge</a:t>
            </a:r>
            <a:br>
              <a:rPr lang="en-US" sz="4000" dirty="0"/>
            </a:br>
            <a:r>
              <a:rPr lang="en-US" sz="4000" dirty="0"/>
              <a:t>Avg Sunday attendance:  30</a:t>
            </a:r>
            <a:br>
              <a:rPr lang="en-US" sz="4000" dirty="0"/>
            </a:br>
            <a:endParaRPr lang="en-US" sz="4000" dirty="0"/>
          </a:p>
          <a:p>
            <a:r>
              <a:rPr lang="en-US" sz="4000" dirty="0"/>
              <a:t>Yearly budget:  </a:t>
            </a:r>
          </a:p>
          <a:p>
            <a:pPr marL="0" indent="0">
              <a:buNone/>
            </a:pPr>
            <a:r>
              <a:rPr lang="en-US" sz="4000" dirty="0"/>
              <a:t> $25,000</a:t>
            </a:r>
          </a:p>
        </p:txBody>
      </p:sp>
    </p:spTree>
    <p:extLst>
      <p:ext uri="{BB962C8B-B14F-4D97-AF65-F5344CB8AC3E}">
        <p14:creationId xmlns:p14="http://schemas.microsoft.com/office/powerpoint/2010/main" val="1074468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0283AF5A-05D9-49C9-97F4-2FF0BE930D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1" y="10"/>
            <a:ext cx="8245622" cy="46381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0E2520-7BDD-4108-858C-44D655D1407E}"/>
              </a:ext>
            </a:extLst>
          </p:cNvPr>
          <p:cNvSpPr/>
          <p:nvPr/>
        </p:nvSpPr>
        <p:spPr>
          <a:xfrm>
            <a:off x="-1" y="4638173"/>
            <a:ext cx="121919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222222"/>
                </a:solidFill>
                <a:latin typeface="arial" panose="020B0604020202020204" pitchFamily="34" charset="0"/>
              </a:rPr>
              <a:t>(3rd year hosting event--gone from 25 to 40 to 65 children...counting parents, 100 people in attendance this year, </a:t>
            </a:r>
            <a:r>
              <a:rPr lang="en-US" sz="4000" b="1" dirty="0">
                <a:solidFill>
                  <a:srgbClr val="222222"/>
                </a:solidFill>
                <a:latin typeface="arial" panose="020B0604020202020204" pitchFamily="34" charset="0"/>
              </a:rPr>
              <a:t>2/3 do not have church homes</a:t>
            </a:r>
            <a:r>
              <a:rPr lang="en-US" sz="4000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endParaRPr lang="en-US" sz="4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4836E1-DD60-499D-9C95-50D3ACC7BF81}"/>
              </a:ext>
            </a:extLst>
          </p:cNvPr>
          <p:cNvSpPr/>
          <p:nvPr/>
        </p:nvSpPr>
        <p:spPr>
          <a:xfrm>
            <a:off x="0" y="0"/>
            <a:ext cx="41472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Easter For Kids 2018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509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newspaper&#10;&#10;Description generated with high confidence">
            <a:extLst>
              <a:ext uri="{FF2B5EF4-FFF2-40B4-BE49-F238E27FC236}">
                <a16:creationId xmlns:a16="http://schemas.microsoft.com/office/drawing/2014/main" id="{193379FB-E144-49DD-90D7-C6F86831A1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9" b="109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32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generated with high confidence">
            <a:extLst>
              <a:ext uri="{FF2B5EF4-FFF2-40B4-BE49-F238E27FC236}">
                <a16:creationId xmlns:a16="http://schemas.microsoft.com/office/drawing/2014/main" id="{2F663E93-73B9-4974-BDF2-A689E83E5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31F5DB-4EBD-404B-869A-171DC399669D}"/>
              </a:ext>
            </a:extLst>
          </p:cNvPr>
          <p:cNvSpPr/>
          <p:nvPr/>
        </p:nvSpPr>
        <p:spPr>
          <a:xfrm>
            <a:off x="144086" y="196381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400 people attended event, including </a:t>
            </a:r>
          </a:p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75 new prospects!)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243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white building&#10;&#10;Description generated with very high confidence">
            <a:extLst>
              <a:ext uri="{FF2B5EF4-FFF2-40B4-BE49-F238E27FC236}">
                <a16:creationId xmlns:a16="http://schemas.microsoft.com/office/drawing/2014/main" id="{2A2C9BE7-8530-4C42-A642-DC5D85E159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3" b="1928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5E6DF9-0D66-4038-B09F-4A30D8334831}"/>
              </a:ext>
            </a:extLst>
          </p:cNvPr>
          <p:cNvSpPr/>
          <p:nvPr/>
        </p:nvSpPr>
        <p:spPr>
          <a:xfrm>
            <a:off x="-126130" y="6078973"/>
            <a:ext cx="124107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222222"/>
                </a:solidFill>
                <a:latin typeface="arial" panose="020B0604020202020204" pitchFamily="34" charset="0"/>
              </a:rPr>
              <a:t>(5-10 members attend Bible Class here, as well as 3 prospects)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97822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3F76A-621A-44F6-A2A9-126D7C0F4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Upcoming Ministry Plans – Pray For Us!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47CD-2365-4131-8A24-79D838D85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93379" cy="4351338"/>
          </a:xfrm>
        </p:spPr>
        <p:txBody>
          <a:bodyPr>
            <a:normAutofit/>
          </a:bodyPr>
          <a:lstStyle/>
          <a:p>
            <a:r>
              <a:rPr lang="en-US" sz="4000" dirty="0"/>
              <a:t>Hosting week-long STEM Camp in July</a:t>
            </a:r>
            <a:br>
              <a:rPr lang="en-US" sz="4000" dirty="0"/>
            </a:br>
            <a:endParaRPr lang="en-US" sz="4000" dirty="0"/>
          </a:p>
          <a:p>
            <a:r>
              <a:rPr lang="en-US" sz="4000" dirty="0"/>
              <a:t>Starting a Mornings With Mommy program in Fall</a:t>
            </a:r>
          </a:p>
          <a:p>
            <a:endParaRPr lang="en-US" sz="4000" dirty="0"/>
          </a:p>
          <a:p>
            <a:r>
              <a:rPr lang="en-US" sz="4000" dirty="0"/>
              <a:t>Requesting subsidized mission status to start worship services in Fall of 2019</a:t>
            </a:r>
          </a:p>
        </p:txBody>
      </p:sp>
    </p:spTree>
    <p:extLst>
      <p:ext uri="{BB962C8B-B14F-4D97-AF65-F5344CB8AC3E}">
        <p14:creationId xmlns:p14="http://schemas.microsoft.com/office/powerpoint/2010/main" val="766978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No automatic alt text availab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10467" y="643467"/>
            <a:ext cx="5571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23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7D97563D-F5EE-4029-9C1C-2F841C558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88" b="62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8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6690" y="928255"/>
            <a:ext cx="7176655" cy="4696690"/>
          </a:xfrm>
        </p:spPr>
        <p:txBody>
          <a:bodyPr>
            <a:noAutofit/>
          </a:bodyPr>
          <a:lstStyle/>
          <a:p>
            <a:br>
              <a:rPr lang="en-US" sz="5400" dirty="0">
                <a:solidFill>
                  <a:schemeClr val="bg1"/>
                </a:solidFill>
              </a:rPr>
            </a:b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7937" y="117763"/>
            <a:ext cx="11454063" cy="810492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Western Wisconsin District Mission Board</a:t>
            </a:r>
          </a:p>
        </p:txBody>
      </p:sp>
      <p:pic>
        <p:nvPicPr>
          <p:cNvPr id="5" name="Picture 4" descr="A close up of a map&#10;&#10;Description generated with high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0" t="15963" r="35098" b="43891"/>
          <a:stretch/>
        </p:blipFill>
        <p:spPr>
          <a:xfrm>
            <a:off x="440976" y="928255"/>
            <a:ext cx="2847109" cy="5510646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A4E1A5B8-605E-48E2-9DDF-BD6747F9B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8798" y="1233055"/>
            <a:ext cx="8493202" cy="446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Pastor Jeffery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Mahnke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(Chairman)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solidFill>
                  <a:schemeClr val="bg1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St Peter’s, Schofield</a:t>
            </a:r>
            <a:endParaRPr lang="en-US" altLang="en-US" sz="2800" dirty="0">
              <a:solidFill>
                <a:schemeClr val="bg1"/>
              </a:solidFill>
              <a:latin typeface="Cooper Black" panose="0208090404030B0204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John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Deglow</a:t>
            </a:r>
            <a:r>
              <a:rPr lang="en-US" altLang="en-US" sz="4000" dirty="0">
                <a:solidFill>
                  <a:schemeClr val="bg1"/>
                </a:solidFill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chemeClr val="bg1"/>
                </a:solidFill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 Mark’s, Watertown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Ron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Demulling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St John’s, Cornell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ooper Black" panose="0208090404030B0204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Pastor Paul Schupmann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chemeClr val="bg1"/>
                </a:solidFill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 John’s, Juneau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38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re hydrant in front of a brick building&#10;&#10;Description generated with high confidence">
            <a:extLst>
              <a:ext uri="{FF2B5EF4-FFF2-40B4-BE49-F238E27FC236}">
                <a16:creationId xmlns:a16="http://schemas.microsoft.com/office/drawing/2014/main" id="{7F3C99D0-7D8F-43B1-9A1B-6524BE3966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8" b="168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85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ving room filled with furniture and a large window&#10;&#10;Description generated with high confidence">
            <a:extLst>
              <a:ext uri="{FF2B5EF4-FFF2-40B4-BE49-F238E27FC236}">
                <a16:creationId xmlns:a16="http://schemas.microsoft.com/office/drawing/2014/main" id="{9701F356-7D75-4E99-97ED-14D60D69C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92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may contain: one or more people, people sitting, crowd and indoor">
            <a:extLst>
              <a:ext uri="{FF2B5EF4-FFF2-40B4-BE49-F238E27FC236}">
                <a16:creationId xmlns:a16="http://schemas.microsoft.com/office/drawing/2014/main" id="{3A3EC6F7-1492-4320-AA77-684FC470D1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" b="2206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712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may contain: 26 people, including Jeremy Natzke and Abbie Schlafer, people smiling, people standing, shoes and indoor">
            <a:extLst>
              <a:ext uri="{FF2B5EF4-FFF2-40B4-BE49-F238E27FC236}">
                <a16:creationId xmlns:a16="http://schemas.microsoft.com/office/drawing/2014/main" id="{AC9F0EFF-2AA9-49D0-AC0C-E0C1CE03D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416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>
            <a:extLst>
              <a:ext uri="{FF2B5EF4-FFF2-40B4-BE49-F238E27FC236}">
                <a16:creationId xmlns:a16="http://schemas.microsoft.com/office/drawing/2014/main" id="{F73FCEB7-CD02-4399-BA74-12D9191D6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17B78B-AC29-4CCE-BECD-A941F0B9A9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535" r="1" b="18186"/>
          <a:stretch/>
        </p:blipFill>
        <p:spPr>
          <a:xfrm>
            <a:off x="1578940" y="321177"/>
            <a:ext cx="9421934" cy="6179547"/>
          </a:xfrm>
          <a:prstGeom prst="rect">
            <a:avLst/>
          </a:prstGeom>
        </p:spPr>
      </p:pic>
      <p:sp>
        <p:nvSpPr>
          <p:cNvPr id="19" name="Rectangle 1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D30A94A-1CA3-4A96-BA46-8F0744394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 News Lutheran, Mt. Horeb, WI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47546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may contain: one or more people, text and indo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7" r="1806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291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62638240-637D-4903-BF0C-B51A602FEB5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76463" y="2991041"/>
            <a:ext cx="27023208" cy="295465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Good News was started by members of </a:t>
            </a:r>
            <a:r>
              <a:rPr lang="en-US" altLang="en-US" sz="3200" dirty="0">
                <a:latin typeface="helvetica" panose="020B0604020202020204" pitchFamily="34" charset="0"/>
                <a:hlinkClick r:id="rId2"/>
              </a:rPr>
              <a:t>Resurrection </a:t>
            </a:r>
            <a:r>
              <a:rPr lang="en-US" altLang="en-US" sz="3200" dirty="0">
                <a:solidFill>
                  <a:srgbClr val="000000"/>
                </a:solidFill>
                <a:latin typeface="helvetica" panose="020B0604020202020204" pitchFamily="34" charset="0"/>
              </a:rPr>
              <a:t> in 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Verona.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Initial conversations and planning began in 2012.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Other milestones in our young church's history include: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July 14, 2013 - First Sunday service held (pictured above)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September 15, 2013 - Official grand opening for the community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195" name="Picture 3" descr="http://storage.cloversites.com/goodnewslutheranchurch/site_images/page8_picture0_5464c5a5d077b.jpg">
            <a:extLst>
              <a:ext uri="{FF2B5EF4-FFF2-40B4-BE49-F238E27FC236}">
                <a16:creationId xmlns:a16="http://schemas.microsoft.com/office/drawing/2014/main" id="{EF6F60CE-279A-42BB-8E2D-ECC7C8F0A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221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346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torage.cloversites.com/goodnewslutheranchurch/site_images/page9_picture0_56db2e3436ea7.jpg">
            <a:extLst>
              <a:ext uri="{FF2B5EF4-FFF2-40B4-BE49-F238E27FC236}">
                <a16:creationId xmlns:a16="http://schemas.microsoft.com/office/drawing/2014/main" id="{6A052154-DF93-40B5-8C59-39DB7EBF8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71219"/>
            <a:ext cx="3477126" cy="668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96247A-1B73-44A1-9214-FB9695BABA76}"/>
              </a:ext>
            </a:extLst>
          </p:cNvPr>
          <p:cNvSpPr/>
          <p:nvPr/>
        </p:nvSpPr>
        <p:spPr>
          <a:xfrm>
            <a:off x="5101388" y="1843950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helvetica" panose="020B0604020202020204" pitchFamily="34" charset="0"/>
              </a:rPr>
              <a:t>On July 13, 2014, Pastor Jonathan Bauer was installed as the first full-time pastor at Good News Lutheran Church.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81580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in a chair in front of a crowd&#10;&#10;Description generated with very high confidence">
            <a:extLst>
              <a:ext uri="{FF2B5EF4-FFF2-40B4-BE49-F238E27FC236}">
                <a16:creationId xmlns:a16="http://schemas.microsoft.com/office/drawing/2014/main" id="{C987D760-F7F9-456A-9BB3-C3A3097D14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9" b="112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15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637872DF-DB51-454C-8A07-695848BE92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8" b="17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38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3998" y="1709142"/>
            <a:ext cx="685800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1 Adams, WI – St. Paul’s</a:t>
            </a:r>
          </a:p>
          <a:p>
            <a:r>
              <a:rPr lang="en-US" sz="4000" b="1" dirty="0"/>
              <a:t>2 Richland Center, WI</a:t>
            </a:r>
          </a:p>
          <a:p>
            <a:r>
              <a:rPr lang="en-US" sz="4000" b="1" dirty="0"/>
              <a:t>3 Stevens Point, WI – The Word</a:t>
            </a:r>
          </a:p>
          <a:p>
            <a:r>
              <a:rPr lang="en-US" sz="4000" b="1" dirty="0"/>
              <a:t>4 Mt. Horeb, WI – Good News</a:t>
            </a:r>
          </a:p>
          <a:p>
            <a:r>
              <a:rPr lang="en-US" sz="4000" b="1" dirty="0"/>
              <a:t>5 Roscoe, IL - Amazing Grace</a:t>
            </a:r>
          </a:p>
          <a:p>
            <a:r>
              <a:rPr lang="en-US" sz="4000" b="1" dirty="0"/>
              <a:t>6 Horicon, WI- St. John’s</a:t>
            </a:r>
          </a:p>
          <a:p>
            <a:r>
              <a:rPr lang="en-US" sz="4000" b="1" dirty="0"/>
              <a:t>7 Burlington, IA – Our Savior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11781" y="1995053"/>
            <a:ext cx="11222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20436B-F919-45B6-8F85-2612F09B5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67" t="6946" r="16021" b="17728"/>
          <a:stretch/>
        </p:blipFill>
        <p:spPr>
          <a:xfrm>
            <a:off x="176463" y="104931"/>
            <a:ext cx="4732421" cy="659159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F3A63C-F2E1-476A-9691-B28EB490BF35}"/>
              </a:ext>
            </a:extLst>
          </p:cNvPr>
          <p:cNvSpPr txBox="1"/>
          <p:nvPr/>
        </p:nvSpPr>
        <p:spPr>
          <a:xfrm>
            <a:off x="5470358" y="256674"/>
            <a:ext cx="57430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Missions Being Highlighted Today</a:t>
            </a:r>
          </a:p>
        </p:txBody>
      </p:sp>
    </p:spTree>
    <p:extLst>
      <p:ext uri="{BB962C8B-B14F-4D97-AF65-F5344CB8AC3E}">
        <p14:creationId xmlns:p14="http://schemas.microsoft.com/office/powerpoint/2010/main" val="167632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0"/>
    </mc:Choice>
    <mc:Fallback xmlns="">
      <p:transition spd="slow" advTm="21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generated with high confidence">
            <a:extLst>
              <a:ext uri="{FF2B5EF4-FFF2-40B4-BE49-F238E27FC236}">
                <a16:creationId xmlns:a16="http://schemas.microsoft.com/office/drawing/2014/main" id="{34F34A06-1A36-4397-91B8-AB955F5E3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A82156-A28C-432A-94E6-BA23994CC78F}"/>
              </a:ext>
            </a:extLst>
          </p:cNvPr>
          <p:cNvSpPr/>
          <p:nvPr/>
        </p:nvSpPr>
        <p:spPr>
          <a:xfrm>
            <a:off x="5882226" y="2185555"/>
            <a:ext cx="5623654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222222"/>
                </a:solidFill>
                <a:latin typeface="arial" panose="020B0604020202020204" pitchFamily="34" charset="0"/>
              </a:rPr>
              <a:t>Summer Vicar </a:t>
            </a:r>
          </a:p>
          <a:p>
            <a:pPr algn="ctr"/>
            <a:r>
              <a:rPr lang="en-US" sz="3200" b="1" dirty="0">
                <a:solidFill>
                  <a:srgbClr val="222222"/>
                </a:solidFill>
                <a:latin typeface="arial" panose="020B0604020202020204" pitchFamily="34" charset="0"/>
              </a:rPr>
              <a:t>Isaac Hayes being installed.</a:t>
            </a:r>
          </a:p>
          <a:p>
            <a:pPr algn="ctr"/>
            <a:r>
              <a:rPr lang="en-US" sz="3200" b="1" dirty="0">
                <a:solidFill>
                  <a:srgbClr val="222222"/>
                </a:solidFill>
                <a:latin typeface="arial" panose="020B0604020202020204" pitchFamily="34" charset="0"/>
              </a:rPr>
              <a:t>5/27/2018</a:t>
            </a:r>
          </a:p>
          <a:p>
            <a:pPr algn="ctr"/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66980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15E7E7A-C2EF-4383-872B-1B99EEF307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7" r="-1" b="285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03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FDFFA-A477-41BE-9D8D-BDFE4827E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u="sng" dirty="0"/>
              <a:t>2020 VISION: MAKING MT. HOREB HOME</a:t>
            </a:r>
            <a:endParaRPr lang="en-US" sz="4800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D78BB-D804-4A7B-85DC-7481D8A90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000" dirty="0"/>
              <a:t>Only God can see what Good News Lutheran Church will look like three to five years from now. Only God’s power and God’s blessing can make any plans or dreams a reality.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513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CB3D6-9AB6-4AB6-8A56-E78D8C264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25" y="365125"/>
            <a:ext cx="11000875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+mn-lt"/>
              </a:rPr>
              <a:t>2020 VISION: MAKING MT. HOREB HOME</a:t>
            </a:r>
            <a:endParaRPr lang="en-US" sz="48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8714F-64A7-483C-A615-2B765F586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25" y="1825625"/>
            <a:ext cx="11630527" cy="4351338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/>
              <a:t>1. MAKE ROOM AT OUR TABLE</a:t>
            </a:r>
            <a:endParaRPr lang="en-US" sz="4000" dirty="0"/>
          </a:p>
          <a:p>
            <a:pPr marL="0" indent="0">
              <a:buNone/>
            </a:pPr>
            <a:r>
              <a:rPr lang="en-US" sz="4000" b="1" dirty="0"/>
              <a:t>2. OPEN DOORS TO OUR COMMUNITY</a:t>
            </a:r>
            <a:endParaRPr lang="en-US" sz="4000" dirty="0"/>
          </a:p>
          <a:p>
            <a:pPr marL="0" indent="0">
              <a:buNone/>
            </a:pPr>
            <a:r>
              <a:rPr lang="en-US" sz="4000" b="1" dirty="0"/>
              <a:t>3. DISCOVER THE STRENGTH OF OUR FOUNDATION</a:t>
            </a:r>
            <a:endParaRPr lang="en-US" sz="4000" dirty="0"/>
          </a:p>
          <a:p>
            <a:pPr marL="0" indent="0">
              <a:buNone/>
            </a:pPr>
            <a:r>
              <a:rPr lang="en-US" sz="4000" b="1" dirty="0"/>
              <a:t>4. BUILD A HOUSE FOR OUR FUTURE</a:t>
            </a:r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5309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502266-A430-49CB-AFF7-ABF92C5E49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33" r="1" b="122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097914-1167-4B7F-84B0-A55F3CAB2B58}"/>
              </a:ext>
            </a:extLst>
          </p:cNvPr>
          <p:cNvSpPr txBox="1"/>
          <p:nvPr/>
        </p:nvSpPr>
        <p:spPr>
          <a:xfrm>
            <a:off x="925749" y="4704515"/>
            <a:ext cx="3200400" cy="1325563"/>
          </a:xfrm>
          <a:prstGeom prst="ellipse">
            <a:avLst/>
          </a:prstGeom>
          <a:solidFill>
            <a:srgbClr val="262626"/>
          </a:solidFill>
          <a:ln w="257175" cap="sq" cmpd="sng" algn="ctr">
            <a:solidFill>
              <a:srgbClr val="262626">
                <a:alpha val="60000"/>
              </a:srgbClr>
            </a:solidFill>
            <a:prstDash val="solid"/>
            <a:miter lim="800000"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chemeClr val="lt1"/>
                </a:solidFill>
                <a:latin typeface="+mj-lt"/>
                <a:ea typeface="+mj-ea"/>
                <a:cs typeface="+mj-cs"/>
              </a:rPr>
              <a:t>Amazing Grace, Roscoe, IL</a:t>
            </a:r>
          </a:p>
        </p:txBody>
      </p:sp>
    </p:spTree>
    <p:extLst>
      <p:ext uri="{BB962C8B-B14F-4D97-AF65-F5344CB8AC3E}">
        <p14:creationId xmlns:p14="http://schemas.microsoft.com/office/powerpoint/2010/main" val="264059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amazinggracelc.com/home/180002216/180002216/images/IMG_0607.jpg">
            <a:extLst>
              <a:ext uri="{FF2B5EF4-FFF2-40B4-BE49-F238E27FC236}">
                <a16:creationId xmlns:a16="http://schemas.microsoft.com/office/drawing/2014/main" id="{8B4451D2-199E-46A2-84E9-CACD5B6F4B7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84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40FEC5-8884-4AAA-A788-B9A65E21C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Pastor Burow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A27491-7E4C-4F76-8BBE-A6FD014A7B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77327" y="4156276"/>
            <a:ext cx="6274592" cy="206164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What a Stud… </a:t>
            </a:r>
          </a:p>
        </p:txBody>
      </p:sp>
    </p:spTree>
    <p:extLst>
      <p:ext uri="{BB962C8B-B14F-4D97-AF65-F5344CB8AC3E}">
        <p14:creationId xmlns:p14="http://schemas.microsoft.com/office/powerpoint/2010/main" val="25329119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3D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Image may contain: tex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292" y="851060"/>
            <a:ext cx="10741416" cy="515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8714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www.amazinggracelc.com/home/180002216/180002216/images/church-property.jpg">
            <a:extLst>
              <a:ext uri="{FF2B5EF4-FFF2-40B4-BE49-F238E27FC236}">
                <a16:creationId xmlns:a16="http://schemas.microsoft.com/office/drawing/2014/main" id="{729DB9CB-4A83-49D0-B0F9-FC33586C1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" r="22088" b="-2"/>
          <a:stretch/>
        </p:blipFill>
        <p:spPr bwMode="auto">
          <a:xfrm>
            <a:off x="321731" y="321732"/>
            <a:ext cx="7086768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www.amazinggracelc.com/home/180002216/180002216/images/PHS.jpg">
            <a:extLst>
              <a:ext uri="{FF2B5EF4-FFF2-40B4-BE49-F238E27FC236}">
                <a16:creationId xmlns:a16="http://schemas.microsoft.com/office/drawing/2014/main" id="{5AA72BFC-C4B0-447C-B524-5D3514C22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1" r="20673" b="1"/>
          <a:stretch/>
        </p:blipFill>
        <p:spPr bwMode="auto">
          <a:xfrm>
            <a:off x="7499941" y="321732"/>
            <a:ext cx="4370327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5307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may contain: 1 person, tree, sky and outdo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0767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may contain: tree, plant, sky, flower, outdoor and na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6" b="1644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513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33452B-2B1B-48FA-A028-C7EABA72D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123" r="1" b="65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E3F17B-3AFE-4C56-BC05-76317E5A5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St. Paul’s </a:t>
            </a:r>
            <a:r>
              <a:rPr lang="en-US" sz="4400" b="1" dirty="0" err="1">
                <a:solidFill>
                  <a:srgbClr val="FF0000"/>
                </a:solidFill>
              </a:rPr>
              <a:t>Ev</a:t>
            </a:r>
            <a:r>
              <a:rPr lang="en-US" sz="4400" b="1" dirty="0">
                <a:solidFill>
                  <a:srgbClr val="FF0000"/>
                </a:solidFill>
              </a:rPr>
              <a:t>. Lutheran Church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48A443-503E-4D75-A6B0-BCB961EDE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en-US" sz="4000" b="1" dirty="0"/>
              <a:t>Adams, WI</a:t>
            </a:r>
          </a:p>
        </p:txBody>
      </p:sp>
    </p:spTree>
    <p:extLst>
      <p:ext uri="{BB962C8B-B14F-4D97-AF65-F5344CB8AC3E}">
        <p14:creationId xmlns:p14="http://schemas.microsoft.com/office/powerpoint/2010/main" val="41492553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45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2B1DC1-4882-4455-98D5-EF8CDB5A56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6778" y="-36220"/>
            <a:ext cx="11165304" cy="6930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89E795-3308-4E49-8B10-E7C4EF2C8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158" y="2331037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St. John’s, Horicon, WI</a:t>
            </a:r>
            <a:b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179942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5E81D-9C39-46C1-AA3B-F135E9D94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b="1" u="sng" dirty="0"/>
              <a:t>Summary of Steps Taken…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7B689-0D54-4C06-AF5F-3FB6CC266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63" y="1074820"/>
            <a:ext cx="12015537" cy="5783179"/>
          </a:xfrm>
        </p:spPr>
        <p:txBody>
          <a:bodyPr>
            <a:normAutofit/>
          </a:bodyPr>
          <a:lstStyle/>
          <a:p>
            <a:r>
              <a:rPr lang="en-US" sz="3600" dirty="0"/>
              <a:t>Talked to Pastors and Churches that have done Multi-Site</a:t>
            </a:r>
          </a:p>
          <a:p>
            <a:r>
              <a:rPr lang="en-US" sz="3600" dirty="0"/>
              <a:t>Attended a Multi-Site Conference (</a:t>
            </a:r>
            <a:r>
              <a:rPr lang="en-US" sz="3600" dirty="0" err="1"/>
              <a:t>Tuscon</a:t>
            </a:r>
            <a:r>
              <a:rPr lang="en-US" sz="3600" dirty="0"/>
              <a:t>, AZ)</a:t>
            </a:r>
          </a:p>
          <a:p>
            <a:r>
              <a:rPr lang="en-US" sz="3600" dirty="0"/>
              <a:t>Looked at our surrounding community with fresh eyes</a:t>
            </a:r>
          </a:p>
          <a:p>
            <a:r>
              <a:rPr lang="en-US" sz="3600" dirty="0"/>
              <a:t>Formed a Second-Site Committee</a:t>
            </a:r>
          </a:p>
          <a:p>
            <a:r>
              <a:rPr lang="en-US" sz="3600" dirty="0"/>
              <a:t>Worked with DMB / Mission Counselor Pastor Mark </a:t>
            </a:r>
            <a:r>
              <a:rPr lang="en-US" sz="3600" dirty="0" err="1"/>
              <a:t>Birkholz</a:t>
            </a:r>
            <a:r>
              <a:rPr lang="en-US" sz="3600" dirty="0"/>
              <a:t> </a:t>
            </a:r>
          </a:p>
          <a:p>
            <a:pPr marL="0" indent="0">
              <a:buNone/>
            </a:pPr>
            <a:r>
              <a:rPr lang="en-US" sz="3600" dirty="0"/>
              <a:t>  ( Minimum 1 year)</a:t>
            </a:r>
          </a:p>
          <a:p>
            <a:r>
              <a:rPr lang="en-US" sz="3600" dirty="0"/>
              <a:t>Filled out the Eight Questions (DMB / BHM Provides)</a:t>
            </a:r>
          </a:p>
          <a:p>
            <a:r>
              <a:rPr lang="en-US" sz="3600" dirty="0"/>
              <a:t>Lots of Communication with St. John’s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7656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516330-0D5D-4668-8F0C-A62A12C275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60" t="2106" r="15893" b="5497"/>
          <a:stretch/>
        </p:blipFill>
        <p:spPr>
          <a:xfrm>
            <a:off x="0" y="0"/>
            <a:ext cx="12154637" cy="697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469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2C10A10C-FF8C-4723-AC3F-06D51A8EB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553297"/>
            <a:ext cx="5426764" cy="2442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A174C6-FBEA-4D42-B328-23E554A6F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34" y="643313"/>
            <a:ext cx="5426764" cy="5426764"/>
          </a:xfrm>
          <a:prstGeom prst="rect">
            <a:avLst/>
          </a:prstGeom>
        </p:spPr>
      </p:pic>
      <p:pic>
        <p:nvPicPr>
          <p:cNvPr id="5" name="Picture 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6A07A427-CF28-4664-9139-C4B0D9EE02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9" y="3631096"/>
            <a:ext cx="4996488" cy="27605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17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attachment.outlook.live.net/owa/PaulSchupmann@msn.com/service.svc/s/GetAttachmentThumbnail?id=AQMkADAwATdiZmYAZC04MDQxLWUyNTctMDACLTAwCgBGAAADYZImNifG%2BEedKLCQXqncIAcAOgkhO%2BL8jkmUJmgUj9SstwAAAgEMAAAAOgkhO%2BL8jkmUJmgUj9SstwAB%2BJI3PAAAAAESABAAep%2BFs7dUqUGcZmn4qxrLZw%3D%3D&amp;thumbnailType=2&amp;X-OWA-CANARY=gYlbRM_94kudbdNpO8u8K6BGJZb5xtUYqrejwSeUdi9knYmmn8Hvyl-vJbCKdpF5yefxuv9vxyA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NTA3OTAxLTIxNTE4MDE0MzFcIixcInB1aWRcIjpcIjIxODE0MjAzMzY0MDcxMjdcIixcIm9pZFwiOlwiMDAwN2JmZmQtODA0MS1lMjU3LTAwMDAtMDAwMDAwMDAwMDAwXCIsXCJzY29wZVwiOlwiT3dhRG93bmxvYWRcIn0iLCJuYmYiOjE1Mjc3NzI5NDQsImV4cCI6MTUyNzc3MzU0NCwiaXNzIjoiMDAwMDAwMDItMDAwMC0wZmYxLWNlMDAtMDAwMDAwMDAwMDAwQDg0ZGY5ZTdmLWU5ZjYtNDBhZi1iNDM1LWFhYWFhYWFhYWFhYSIsImF1ZCI6IjAwMDAwMDAyLTAwMDAtMGZmMS1jZTAwLTAwMDAwMDAwMDAwMC9hdHRhY2htZW50Lm91dGxvb2subGl2ZS5uZXRAODRkZjllN2YtZTlmNi00MGFmLWI0MzUtYWFhYWFhYWFhYWFhIn0.KW3tb7Tkaxah5oFZ5FP5UGsgoYaRB3UG-OWGeAoNSFmU0lMcO7LVSwew1MylhsdnP1q9654yMu_gBf-UUmMgAP8E6QbQCWwRMk3nnBsNGKB0rdL3AQOFMza2o8oZX_wcyShk3Wi0jWY67WcGqhpbc50z-ZrIyIgT-m5rwqaKlsV8PKqraTvOqAI5Tx7S-ZYExSsszYK71EPjsEwQLPayeUkhnNR0sznUA9NvQXTDZhR8GqinfQe2Zpg6nrRROcGnI_vrR0DHpGp1e9C3DuYVtLiyr3Q-n4n7AWHZVvKRkJJGvdOJffgQ5m3a-3l1NxIFfwZVjx9hbmHFFKU3zYoGqQ&amp;owa=outlook.live.com&amp;isc=1">
            <a:extLst>
              <a:ext uri="{FF2B5EF4-FFF2-40B4-BE49-F238E27FC236}">
                <a16:creationId xmlns:a16="http://schemas.microsoft.com/office/drawing/2014/main" id="{D1AEE0A6-0911-4DC4-BFDD-E841BEFCED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4" b="1783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7807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ttachment.outlook.live.net/owa/PaulSchupmann@msn.com/service.svc/s/GetAttachmentThumbnail?id=AQMkADAwATdiZmYAZC04MDQxLWUyNTctMDACLTAwCgBGAAADYZImNifG%2BEedKLCQXqncIAcAOgkhO%2BL8jkmUJmgUj9SstwAAAgEMAAAAOgkhO%2BL8jkmUJmgUj9SstwAB%2Bksi1gAAAAESABAAw6g3hX7XHUuYsJWj8nk4yw%3D%3D&amp;thumbnailType=2&amp;X-OWA-CANARY=VX-s_Wfe9EmwxxKweZ00ZIDDmbUUytUYEc3rqoj8DLIXGQm3z8SWg4Q5-r0kMcEgf8fzCSV80Vo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NTA3OTAxLTIxNTE4MDE0MzFcIixcInB1aWRcIjpcIjIxODE0MjAzMzY0MDcxMjdcIixcIm9pZFwiOlwiMDAwN2JmZmQtODA0MS1lMjU3LTAwMDAtMDAwMDAwMDAwMDAwXCIsXCJzY29wZVwiOlwiT3dhRG93bmxvYWRcIn0iLCJuYmYiOjE1MjgxMTQ0NTIsImV4cCI6MTUyODExNTA1MiwiaXNzIjoiMDAwMDAwMDItMDAwMC0wZmYxLWNlMDAtMDAwMDAwMDAwMDAwQDg0ZGY5ZTdmLWU5ZjYtNDBhZi1iNDM1LWFhYWFhYWFhYWFhYSIsImF1ZCI6IjAwMDAwMDAyLTAwMDAtMGZmMS1jZTAwLTAwMDAwMDAwMDAwMC9hdHRhY2htZW50Lm91dGxvb2subGl2ZS5uZXRAODRkZjllN2YtZTlmNi00MGFmLWI0MzUtYWFhYWFhYWFhYWFhIn0.TtVOKyejvbS3TIf5zA5KFOF0Idu7yKvwoxWHgQDq2wr2Tje6Uy1BvitQzxGaJJjN3PwIJuLtAqj0fwvKoJ7NmFv0pssJcZmSalCkxdgzJDAw9KOF0GIkolp2IP9G3-V5-WwfZmV13RYyYd2FQ0QG4_ipa69zLQwQsyTuKu3AAwDEOVfwm6LEJDr7-oEjJclnVR5v6sfeO9CYgzoEImMNcs8pBt_F3K2rw-J325fVK_jUMY66ysuwAK6N8-z8SkyevCy7ocq7JtS63UqYpkANR6jYcfKk5-yOxdqExqrywgyjsFZEX5W8Edw3aYGW5vLSiEKdEaNlvSd2Ajcz1qeL0A&amp;owa=outlook.live.com&amp;isc=1">
            <a:extLst>
              <a:ext uri="{FF2B5EF4-FFF2-40B4-BE49-F238E27FC236}">
                <a16:creationId xmlns:a16="http://schemas.microsoft.com/office/drawing/2014/main" id="{021DCB69-6E74-4A5B-8141-3411F694F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2" b="422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0022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C6E021-67E9-4B67-AB21-B9ABC7E6FB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8" r="18044" b="-2"/>
          <a:stretch/>
        </p:blipFill>
        <p:spPr>
          <a:xfrm>
            <a:off x="321733" y="321732"/>
            <a:ext cx="3777025" cy="6214533"/>
          </a:xfrm>
          <a:prstGeom prst="rect">
            <a:avLst/>
          </a:prstGeom>
        </p:spPr>
      </p:pic>
      <p:pic>
        <p:nvPicPr>
          <p:cNvPr id="3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BC038EDC-3D2C-40CD-9A6A-959834ECF8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" r="1604" b="-2"/>
          <a:stretch/>
        </p:blipFill>
        <p:spPr>
          <a:xfrm>
            <a:off x="4184538" y="321732"/>
            <a:ext cx="3822924" cy="6214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99C179-4B56-42FC-9C55-1A5AC35EF7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3" r="17999" b="-2"/>
          <a:stretch/>
        </p:blipFill>
        <p:spPr>
          <a:xfrm>
            <a:off x="8087672" y="321732"/>
            <a:ext cx="3782595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968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E3EED7-03B1-44ED-AD07-6CEE242CA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43" r="1" b="106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DE083B-5D58-40D7-B5AF-8FED7D578551}"/>
              </a:ext>
            </a:extLst>
          </p:cNvPr>
          <p:cNvSpPr txBox="1"/>
          <p:nvPr/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Our Savior Lutheran Church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Burlington, Iowa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64647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5592B-A3B2-474D-9BD3-FCB0F412B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u="sng" dirty="0"/>
              <a:t>Our Savior </a:t>
            </a:r>
            <a:r>
              <a:rPr lang="en-US" sz="5400" b="1" u="sng" dirty="0" err="1"/>
              <a:t>Ev</a:t>
            </a:r>
            <a:r>
              <a:rPr lang="en-US" sz="5400" b="1" u="sng" dirty="0"/>
              <a:t>. Lutheran Church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5DC41-FCE9-419A-9147-E55C251103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474" y="2123723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Our Savior has been gathering around Christ and His Word and Sacraments since 1974. The souls of Our Savior are served by Lutheran pastors from the Quad Cities.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6C26B2-37AB-4A2C-AD61-87F4005A7A8C}"/>
              </a:ext>
            </a:extLst>
          </p:cNvPr>
          <p:cNvSpPr/>
          <p:nvPr/>
        </p:nvSpPr>
        <p:spPr>
          <a:xfrm>
            <a:off x="2640567" y="1117497"/>
            <a:ext cx="69108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Raleway"/>
              </a:rPr>
              <a:t>Divine Service | Sunday 2:30 p</a:t>
            </a:r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E186A2-8938-4D0D-AA38-C6225C541612}"/>
              </a:ext>
            </a:extLst>
          </p:cNvPr>
          <p:cNvSpPr/>
          <p:nvPr/>
        </p:nvSpPr>
        <p:spPr>
          <a:xfrm>
            <a:off x="5803234" y="2468121"/>
            <a:ext cx="704649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Raleway"/>
              </a:rPr>
              <a:t>Vacancy Pastor </a:t>
            </a:r>
            <a:br>
              <a:rPr lang="en-US" sz="4000" dirty="0"/>
            </a:br>
            <a:r>
              <a:rPr lang="en-US" sz="4000" b="1" dirty="0">
                <a:latin typeface="Raleway"/>
              </a:rPr>
              <a:t>The Rev. Matt Mueller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>
                <a:latin typeface="Raleway"/>
              </a:rPr>
              <a:t>Guest Preacher</a:t>
            </a:r>
            <a:br>
              <a:rPr lang="en-US" sz="4000" dirty="0"/>
            </a:br>
            <a:r>
              <a:rPr lang="en-US" sz="4000" b="1" dirty="0">
                <a:latin typeface="Raleway"/>
              </a:rPr>
              <a:t>The Rev. Luke Boehringer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759698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5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3504AA-E498-4C01-9181-75381A1D84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37272" r="920" b="21625"/>
          <a:stretch/>
        </p:blipFill>
        <p:spPr>
          <a:xfrm>
            <a:off x="643467" y="673769"/>
            <a:ext cx="10905066" cy="550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83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3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64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ttps://scontent-ort2-2.xx.fbcdn.net/v/t1.15752-0/p480x480/33963888_1772219346167755_38768865894727680_n.jpg?_nc_cat=0&amp;oh=055773610ec7317597516852bd7639d6&amp;oe=5BBF77E5">
            <a:extLst>
              <a:ext uri="{FF2B5EF4-FFF2-40B4-BE49-F238E27FC236}">
                <a16:creationId xmlns:a16="http://schemas.microsoft.com/office/drawing/2014/main" id="{592D2218-7E73-4A41-A3F7-0564BEA3D7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0518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D24D18-312C-45BC-8DDF-D91D1D472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b="1" cap="all">
                <a:solidFill>
                  <a:srgbClr val="FFFFFF"/>
                </a:solidFill>
              </a:rPr>
              <a:t>PASTOR JASPER SELLNOW</a:t>
            </a:r>
            <a:br>
              <a:rPr lang="en-US" b="1" cap="all">
                <a:solidFill>
                  <a:srgbClr val="FFFFFF"/>
                </a:solidFill>
              </a:rPr>
            </a:b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A87DE-C6E7-4E09-86F2-2C9CCA0232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Pastor </a:t>
            </a:r>
            <a:r>
              <a:rPr lang="en-US" sz="4000" dirty="0" err="1">
                <a:solidFill>
                  <a:srgbClr val="FFFFFF"/>
                </a:solidFill>
              </a:rPr>
              <a:t>Sellnow</a:t>
            </a:r>
            <a:r>
              <a:rPr lang="en-US" sz="4000" dirty="0">
                <a:solidFill>
                  <a:srgbClr val="FFFFFF"/>
                </a:solidFill>
              </a:rPr>
              <a:t> was installed at St. Paul's Lutheran Church in January of 2018.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8122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s://attachment.outlook.live.net/owa/PaulSchupmann@msn.com/service.svc/s/GetAttachmentThumbnail?id=AQMkADAwATdiZmYAZC04MDQxLWUyNTctMDACLTAwCgBGAAADYZImNifG%2BEedKLCQXqncIAcAOgkhO%2BL8jkmUJmgUj9SstwAAAgEMAAAAOgkhO%2BL8jkmUJmgUj9SstwAB%2BJI3QgAAAAESABAAgbOrcbLP3E2KmDHrePhseg%3D%3D&amp;thumbnailType=2&amp;X-OWA-CANARY=ULsPYbybeEmK-IUsV-ovxjCqmeH8xtUY0c4hcQLxo8dk-CkVPKHnP_ZbdY-SHwmTIJLJv1Z34-o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NTA3OTAxLTIxNTE4MDE0MzFcIixcInB1aWRcIjpcIjIxODE0MjAzMzY0MDcxMjdcIixcIm9pZFwiOlwiMDAwN2JmZmQtODA0MS1lMjU3LTAwMDAtMDAwMDAwMDAwMDAwXCIsXCJzY29wZVwiOlwiT3dhRG93bmxvYWRcIn0iLCJuYmYiOjE1Mjc3NzQxNDYsImV4cCI6MTUyNzc3NDc0NiwiaXNzIjoiMDAwMDAwMDItMDAwMC0wZmYxLWNlMDAtMDAwMDAwMDAwMDAwQDg0ZGY5ZTdmLWU5ZjYtNDBhZi1iNDM1LWFhYWFhYWFhYWFhYSIsImF1ZCI6IjAwMDAwMDAyLTAwMDAtMGZmMS1jZTAwLTAwMDAwMDAwMDAwMC9hdHRhY2htZW50Lm91dGxvb2subGl2ZS5uZXRAODRkZjllN2YtZTlmNi00MGFmLWI0MzUtYWFhYWFhYWFhYWFhIn0.VzrL3rsoAn8QoSbmlWTorQHtAHGkDZUOvJzwqn7Hwvhnn9vL-KyN7Eo0jharw_wUQWXW-wljfxQM16xSGqut8kEJI6ue9EFVGP-6LT08EB5tAZaQnKeGHAVCJ-24ZQklgCuab-A7FIcyXhI9ypyYj6AcRfYFfaVKCt4K7lloaWkO0XADz0Bblb0-GIqhAJI1vGQ7OzqF9vAekQx7d6VmQObROfLnZSFEK1pnJfalAwiHoXFz2g3l9GJ3_DrwSqblNr-7VxsiRP9qWOvqu-ci_u8Z7rylWRZjqo5xMxqdLSfFYSCn4l8u6u0-AVXJfQTQ1efHI3-AfelNBvKqiEqE_w&amp;owa=outlook.live.com&amp;isc=1">
            <a:extLst>
              <a:ext uri="{FF2B5EF4-FFF2-40B4-BE49-F238E27FC236}">
                <a16:creationId xmlns:a16="http://schemas.microsoft.com/office/drawing/2014/main" id="{7A29FB83-433D-4921-80E3-BF458C9B2B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3" r="-1" b="1445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attachment.outlook.live.net/owa/PaulSchupmann@msn.com/service.svc/s/GetAttachmentThumbnail?id=AQMkADAwATdiZmYAZC04MDQxLWUyNTctMDACLTAwCgBGAAADYZImNifG%2BEedKLCQXqncIAcAOgkhO%2BL8jkmUJmgUj9SstwAAAgEMAAAAOgkhO%2BL8jkmUJmgUj9SstwAB%2BJI3QgAAAAESABAAg6AzREQAegpOu4S%2B%2FkXdEY0%3D&amp;thumbnailType=2&amp;X-OWA-CANARY=ULsPYbybeEmK-IUsV-ovxjCqmeH8xtUY0c4hcQLxo8dk-CkVPKHnP_ZbdY-SHwmTIJLJv1Z34-o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NTA3OTAxLTIxNTE4MDE0MzFcIixcInB1aWRcIjpcIjIxODE0MjAzMzY0MDcxMjdcIixcIm9pZFwiOlwiMDAwN2JmZmQtODA0MS1lMjU3LTAwMDAtMDAwMDAwMDAwMDAwXCIsXCJzY29wZVwiOlwiT3dhRG93bmxvYWRcIn0iLCJuYmYiOjE1Mjc3NzQxNDYsImV4cCI6MTUyNzc3NDc0NiwiaXNzIjoiMDAwMDAwMDItMDAwMC0wZmYxLWNlMDAtMDAwMDAwMDAwMDAwQDg0ZGY5ZTdmLWU5ZjYtNDBhZi1iNDM1LWFhYWFhYWFhYWFhYSIsImF1ZCI6IjAwMDAwMDAyLTAwMDAtMGZmMS1jZTAwLTAwMDAwMDAwMDAwMC9hdHRhY2htZW50Lm91dGxvb2subGl2ZS5uZXRAODRkZjllN2YtZTlmNi00MGFmLWI0MzUtYWFhYWFhYWFhYWFhIn0.VzrL3rsoAn8QoSbmlWTorQHtAHGkDZUOvJzwqn7Hwvhnn9vL-KyN7Eo0jharw_wUQWXW-wljfxQM16xSGqut8kEJI6ue9EFVGP-6LT08EB5tAZaQnKeGHAVCJ-24ZQklgCuab-A7FIcyXhI9ypyYj6AcRfYFfaVKCt4K7lloaWkO0XADz0Bblb0-GIqhAJI1vGQ7OzqF9vAekQx7d6VmQObROfLnZSFEK1pnJfalAwiHoXFz2g3l9GJ3_DrwSqblNr-7VxsiRP9qWOvqu-ci_u8Z7rylWRZjqo5xMxqdLSfFYSCn4l8u6u0-AVXJfQTQ1efHI3-AfelNBvKqiEqE_w&amp;owa=outlook.live.com&amp;isc=1">
            <a:extLst>
              <a:ext uri="{FF2B5EF4-FFF2-40B4-BE49-F238E27FC236}">
                <a16:creationId xmlns:a16="http://schemas.microsoft.com/office/drawing/2014/main" id="{0A335C20-B0F5-49F2-B5A9-0D6B26790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8" r="-1" b="15400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065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ort2-1.xx.fbcdn.net/v/t31.0-8/21248293_852869574869446_726475811957969012_o.jpg?_nc_cat=0&amp;oh=31b197c7ff72ff47477c3c661941504f&amp;oe=5B81FF5F">
            <a:extLst>
              <a:ext uri="{FF2B5EF4-FFF2-40B4-BE49-F238E27FC236}">
                <a16:creationId xmlns:a16="http://schemas.microsoft.com/office/drawing/2014/main" id="{7931C757-AF16-4330-932C-AD57627629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5" r="8178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211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may contain: people standing and indoor">
            <a:extLst>
              <a:ext uri="{FF2B5EF4-FFF2-40B4-BE49-F238E27FC236}">
                <a16:creationId xmlns:a16="http://schemas.microsoft.com/office/drawing/2014/main" id="{6E5321E8-D97D-4E0F-BD26-DA68036599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692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-ort2-2.xx.fbcdn.net/v/t1.15752-0/p480x480/34011289_1772220176167672_1859206439524892672_n.jpg?_nc_cat=0&amp;oh=b6f86badbf4950a8c83bd979d0e052c2&amp;oe=5BC13F9B">
            <a:extLst>
              <a:ext uri="{FF2B5EF4-FFF2-40B4-BE49-F238E27FC236}">
                <a16:creationId xmlns:a16="http://schemas.microsoft.com/office/drawing/2014/main" id="{BFDA949E-56EA-45FE-BCA4-7C4C00F4D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760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234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property.jpg">
            <a:extLst>
              <a:ext uri="{FF2B5EF4-FFF2-40B4-BE49-F238E27FC236}">
                <a16:creationId xmlns:a16="http://schemas.microsoft.com/office/drawing/2014/main" id="{3162A84D-3BBA-4E54-80A9-DB9B64FFD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8" r="8347" b="-1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68A61-1956-4080-B4B3-6312A77D5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700" b="1" cap="all">
                <a:solidFill>
                  <a:srgbClr val="FFFFFF"/>
                </a:solidFill>
              </a:rPr>
              <a:t>ADAMS NEW CHURCH BUILDING PROJECT</a:t>
            </a:r>
            <a:br>
              <a:rPr lang="en-US" sz="3700" b="1" cap="all">
                <a:solidFill>
                  <a:srgbClr val="FFFFFF"/>
                </a:solidFill>
              </a:rPr>
            </a:br>
            <a:endParaRPr lang="en-US" sz="3700" b="1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FEE00-8A77-42DB-851C-FD843AB276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95022" y="435944"/>
            <a:ext cx="4054526" cy="5956337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FFFFFF"/>
                </a:solidFill>
              </a:rPr>
              <a:t>St. Paul's has purchased land across from the Adams County Fairgrounds in Friendship to build a new church building. St. Paul’s is looking at breaking ground in 2019 or 2020.</a:t>
            </a:r>
          </a:p>
        </p:txBody>
      </p:sp>
    </p:spTree>
    <p:extLst>
      <p:ext uri="{BB962C8B-B14F-4D97-AF65-F5344CB8AC3E}">
        <p14:creationId xmlns:p14="http://schemas.microsoft.com/office/powerpoint/2010/main" val="5692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1398</TotalTime>
  <Words>546</Words>
  <Application>Microsoft Office PowerPoint</Application>
  <PresentationFormat>Widescreen</PresentationFormat>
  <Paragraphs>81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PowerPoint Presentation</vt:lpstr>
      <vt:lpstr> </vt:lpstr>
      <vt:lpstr>PowerPoint Presentation</vt:lpstr>
      <vt:lpstr>St. Paul’s Ev. Lutheran Church</vt:lpstr>
      <vt:lpstr>PASTOR JASPER SELLNOW </vt:lpstr>
      <vt:lpstr>PowerPoint Presentation</vt:lpstr>
      <vt:lpstr>PowerPoint Presentation</vt:lpstr>
      <vt:lpstr>PowerPoint Presentation</vt:lpstr>
      <vt:lpstr>ADAMS NEW CHURCH BUILDING PROJECT </vt:lpstr>
      <vt:lpstr>PowerPoint Presentation</vt:lpstr>
      <vt:lpstr>PowerPoint Presentation</vt:lpstr>
      <vt:lpstr>Dual Parish Stats Not large congregations or budgets</vt:lpstr>
      <vt:lpstr>PowerPoint Presentation</vt:lpstr>
      <vt:lpstr>PowerPoint Presentation</vt:lpstr>
      <vt:lpstr>PowerPoint Presentation</vt:lpstr>
      <vt:lpstr>PowerPoint Presentation</vt:lpstr>
      <vt:lpstr>Upcoming Ministry Plans – Pray For Us!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News Lutheran, Mt. Horeb, WI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2020 VISION: MAKING MT. HOREB HOME</vt:lpstr>
      <vt:lpstr>2020 VISION: MAKING MT. HOREB HOME</vt:lpstr>
      <vt:lpstr>PowerPoint Presentation</vt:lpstr>
      <vt:lpstr>Pastor Burow</vt:lpstr>
      <vt:lpstr>PowerPoint Presentation</vt:lpstr>
      <vt:lpstr>PowerPoint Presentation</vt:lpstr>
      <vt:lpstr>PowerPoint Presentation</vt:lpstr>
      <vt:lpstr>PowerPoint Presentation</vt:lpstr>
      <vt:lpstr>St. John’s, Horicon, WI </vt:lpstr>
      <vt:lpstr>Summary of Steps Taken…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Savior Ev. Lutheran Church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Schupmann</dc:creator>
  <cp:lastModifiedBy>Paul Schupmann</cp:lastModifiedBy>
  <cp:revision>30</cp:revision>
  <dcterms:created xsi:type="dcterms:W3CDTF">2017-06-01T15:47:20Z</dcterms:created>
  <dcterms:modified xsi:type="dcterms:W3CDTF">2018-06-04T15:08:04Z</dcterms:modified>
</cp:coreProperties>
</file>